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4"/>
  </p:sldMasterIdLst>
  <p:notesMasterIdLst>
    <p:notesMasterId r:id="rId10"/>
  </p:notesMasterIdLst>
  <p:sldIdLst>
    <p:sldId id="257" r:id="rId5"/>
    <p:sldId id="258" r:id="rId6"/>
    <p:sldId id="259" r:id="rId7"/>
    <p:sldId id="260" r:id="rId8"/>
    <p:sldId id="261" r:id="rId9"/>
  </p:sldIdLst>
  <p:sldSz cx="9601200" cy="12801600" type="A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2" userDrawn="1">
          <p15:clr>
            <a:srgbClr val="A4A3A4"/>
          </p15:clr>
        </p15:guide>
        <p15:guide id="2" pos="30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BDDA"/>
    <a:srgbClr val="91B0CC"/>
    <a:srgbClr val="FF00FF"/>
    <a:srgbClr val="263B7E"/>
    <a:srgbClr val="33AAE8"/>
    <a:srgbClr val="253A7D"/>
    <a:srgbClr val="2B91C4"/>
    <a:srgbClr val="091774"/>
    <a:srgbClr val="144856"/>
    <a:srgbClr val="175A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FC74AF-C90C-9DC2-080E-DD0E0538BF29}" v="1115" dt="2024-10-17T11:26:24.4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3096" y="48"/>
      </p:cViewPr>
      <p:guideLst>
        <p:guide orient="horz" pos="4032"/>
        <p:guide pos="3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7EA94C-77A3-2040-8584-2856F8330D11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1241425"/>
            <a:ext cx="25114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0A575A-FE42-F34E-BE8D-35435E3FE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487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61944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80972" algn="l" defTabSz="761944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761944" algn="l" defTabSz="761944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142917" algn="l" defTabSz="761944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523890" algn="l" defTabSz="761944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904862" algn="l" defTabSz="761944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285834" algn="l" defTabSz="761944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666806" algn="l" defTabSz="761944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047779" algn="l" defTabSz="761944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43125" y="1241425"/>
            <a:ext cx="25114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475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43125" y="1241425"/>
            <a:ext cx="25114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7501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43125" y="1241425"/>
            <a:ext cx="25114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5929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43125" y="1241425"/>
            <a:ext cx="25114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4883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43125" y="1241425"/>
            <a:ext cx="25114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722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0442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4339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3848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343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10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913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8845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8299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1027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3364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2032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8CC7FA-4DC8-4AC2-8BC3-7D8537098B71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0119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image" Target="../media/image1.jpeg"/><Relationship Id="rId21" Type="http://schemas.openxmlformats.org/officeDocument/2006/relationships/image" Target="../media/image18.png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png"/><Relationship Id="rId20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24" Type="http://schemas.openxmlformats.org/officeDocument/2006/relationships/image" Target="../media/image21.png"/><Relationship Id="rId5" Type="http://schemas.openxmlformats.org/officeDocument/2006/relationships/image" Target="../media/image3.png"/><Relationship Id="rId15" Type="http://schemas.openxmlformats.org/officeDocument/2006/relationships/image" Target="../media/image12.png"/><Relationship Id="rId23" Type="http://schemas.openxmlformats.org/officeDocument/2006/relationships/image" Target="../media/image20.png"/><Relationship Id="rId10" Type="http://schemas.openxmlformats.org/officeDocument/2006/relationships/image" Target="../media/image7.png"/><Relationship Id="rId19" Type="http://schemas.openxmlformats.org/officeDocument/2006/relationships/image" Target="../media/image16.png"/><Relationship Id="rId4" Type="http://schemas.openxmlformats.org/officeDocument/2006/relationships/image" Target="../media/image2.jpeg"/><Relationship Id="rId9" Type="http://schemas.microsoft.com/office/2007/relationships/hdphoto" Target="../media/hdphoto1.wdp"/><Relationship Id="rId14" Type="http://schemas.openxmlformats.org/officeDocument/2006/relationships/image" Target="../media/image11.png"/><Relationship Id="rId22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3" Type="http://schemas.openxmlformats.org/officeDocument/2006/relationships/image" Target="../media/image1.jpeg"/><Relationship Id="rId21" Type="http://schemas.openxmlformats.org/officeDocument/2006/relationships/image" Target="../media/image17.jpeg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5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2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24" Type="http://schemas.openxmlformats.org/officeDocument/2006/relationships/image" Target="../media/image23.png"/><Relationship Id="rId5" Type="http://schemas.openxmlformats.org/officeDocument/2006/relationships/image" Target="../media/image3.png"/><Relationship Id="rId15" Type="http://schemas.openxmlformats.org/officeDocument/2006/relationships/image" Target="../media/image11.png"/><Relationship Id="rId23" Type="http://schemas.openxmlformats.org/officeDocument/2006/relationships/image" Target="../media/image21.png"/><Relationship Id="rId10" Type="http://schemas.microsoft.com/office/2007/relationships/hdphoto" Target="../media/hdphoto1.wdp"/><Relationship Id="rId19" Type="http://schemas.openxmlformats.org/officeDocument/2006/relationships/image" Target="../media/image16.png"/><Relationship Id="rId4" Type="http://schemas.openxmlformats.org/officeDocument/2006/relationships/image" Target="../media/image2.jpeg"/><Relationship Id="rId9" Type="http://schemas.openxmlformats.org/officeDocument/2006/relationships/image" Target="../media/image6.png"/><Relationship Id="rId14" Type="http://schemas.openxmlformats.org/officeDocument/2006/relationships/image" Target="../media/image10.png"/><Relationship Id="rId22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3" Type="http://schemas.openxmlformats.org/officeDocument/2006/relationships/image" Target="../media/image1.jpeg"/><Relationship Id="rId21" Type="http://schemas.openxmlformats.org/officeDocument/2006/relationships/image" Target="../media/image17.jpeg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5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24" Type="http://schemas.openxmlformats.org/officeDocument/2006/relationships/image" Target="../media/image23.png"/><Relationship Id="rId5" Type="http://schemas.openxmlformats.org/officeDocument/2006/relationships/image" Target="../media/image3.png"/><Relationship Id="rId15" Type="http://schemas.openxmlformats.org/officeDocument/2006/relationships/image" Target="../media/image11.png"/><Relationship Id="rId23" Type="http://schemas.openxmlformats.org/officeDocument/2006/relationships/image" Target="../media/image21.png"/><Relationship Id="rId10" Type="http://schemas.microsoft.com/office/2007/relationships/hdphoto" Target="../media/hdphoto1.wdp"/><Relationship Id="rId19" Type="http://schemas.openxmlformats.org/officeDocument/2006/relationships/image" Target="../media/image25.png"/><Relationship Id="rId4" Type="http://schemas.openxmlformats.org/officeDocument/2006/relationships/image" Target="../media/image2.jpeg"/><Relationship Id="rId9" Type="http://schemas.openxmlformats.org/officeDocument/2006/relationships/image" Target="../media/image6.png"/><Relationship Id="rId14" Type="http://schemas.openxmlformats.org/officeDocument/2006/relationships/image" Target="../media/image10.png"/><Relationship Id="rId22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26" Type="http://schemas.openxmlformats.org/officeDocument/2006/relationships/image" Target="../media/image28.png"/><Relationship Id="rId3" Type="http://schemas.openxmlformats.org/officeDocument/2006/relationships/image" Target="../media/image1.jpeg"/><Relationship Id="rId21" Type="http://schemas.openxmlformats.org/officeDocument/2006/relationships/image" Target="../media/image17.jpeg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5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2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24" Type="http://schemas.openxmlformats.org/officeDocument/2006/relationships/image" Target="../media/image23.png"/><Relationship Id="rId5" Type="http://schemas.openxmlformats.org/officeDocument/2006/relationships/image" Target="../media/image3.png"/><Relationship Id="rId15" Type="http://schemas.openxmlformats.org/officeDocument/2006/relationships/image" Target="../media/image11.png"/><Relationship Id="rId23" Type="http://schemas.openxmlformats.org/officeDocument/2006/relationships/image" Target="../media/image21.png"/><Relationship Id="rId10" Type="http://schemas.microsoft.com/office/2007/relationships/hdphoto" Target="../media/hdphoto1.wdp"/><Relationship Id="rId19" Type="http://schemas.openxmlformats.org/officeDocument/2006/relationships/image" Target="../media/image26.png"/><Relationship Id="rId4" Type="http://schemas.openxmlformats.org/officeDocument/2006/relationships/image" Target="../media/image2.jpeg"/><Relationship Id="rId9" Type="http://schemas.openxmlformats.org/officeDocument/2006/relationships/image" Target="../media/image6.png"/><Relationship Id="rId14" Type="http://schemas.openxmlformats.org/officeDocument/2006/relationships/image" Target="../media/image10.png"/><Relationship Id="rId22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26" Type="http://schemas.openxmlformats.org/officeDocument/2006/relationships/image" Target="../media/image30.png"/><Relationship Id="rId3" Type="http://schemas.openxmlformats.org/officeDocument/2006/relationships/image" Target="../media/image1.jpeg"/><Relationship Id="rId21" Type="http://schemas.openxmlformats.org/officeDocument/2006/relationships/image" Target="../media/image18.png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5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2.png"/><Relationship Id="rId20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24" Type="http://schemas.openxmlformats.org/officeDocument/2006/relationships/image" Target="../media/image24.png"/><Relationship Id="rId5" Type="http://schemas.openxmlformats.org/officeDocument/2006/relationships/image" Target="../media/image3.png"/><Relationship Id="rId15" Type="http://schemas.openxmlformats.org/officeDocument/2006/relationships/image" Target="../media/image11.png"/><Relationship Id="rId23" Type="http://schemas.openxmlformats.org/officeDocument/2006/relationships/image" Target="../media/image23.png"/><Relationship Id="rId10" Type="http://schemas.microsoft.com/office/2007/relationships/hdphoto" Target="../media/hdphoto1.wdp"/><Relationship Id="rId19" Type="http://schemas.openxmlformats.org/officeDocument/2006/relationships/image" Target="../media/image27.png"/><Relationship Id="rId4" Type="http://schemas.openxmlformats.org/officeDocument/2006/relationships/image" Target="../media/image2.jpeg"/><Relationship Id="rId9" Type="http://schemas.openxmlformats.org/officeDocument/2006/relationships/image" Target="../media/image6.png"/><Relationship Id="rId14" Type="http://schemas.openxmlformats.org/officeDocument/2006/relationships/image" Target="../media/image10.png"/><Relationship Id="rId22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hite Colour Wallpapers - Wallpaper Cave">
            <a:extLst>
              <a:ext uri="{FF2B5EF4-FFF2-40B4-BE49-F238E27FC236}">
                <a16:creationId xmlns:a16="http://schemas.microsoft.com/office/drawing/2014/main" id="{DF08AA48-5F59-4775-A297-6F68FAABC0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593529" y="1566202"/>
            <a:ext cx="12843142" cy="9673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69B3272-5575-6BB6-25A8-B0742A02C0FD}"/>
              </a:ext>
            </a:extLst>
          </p:cNvPr>
          <p:cNvSpPr/>
          <p:nvPr/>
        </p:nvSpPr>
        <p:spPr>
          <a:xfrm>
            <a:off x="6555333" y="2097571"/>
            <a:ext cx="2405334" cy="182945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>
                <a:solidFill>
                  <a:srgbClr val="263B7E"/>
                </a:solidFill>
                <a:latin typeface="+mj-lt"/>
              </a:rPr>
              <a:t>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EDAE03-7694-196B-0274-D4A977C8012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07" b="50000"/>
          <a:stretch/>
        </p:blipFill>
        <p:spPr>
          <a:xfrm>
            <a:off x="300634" y="208216"/>
            <a:ext cx="8660032" cy="11432979"/>
          </a:xfrm>
          <a:prstGeom prst="rect">
            <a:avLst/>
          </a:prstGeom>
        </p:spPr>
      </p:pic>
      <p:grpSp>
        <p:nvGrpSpPr>
          <p:cNvPr id="280" name="Group 279">
            <a:extLst>
              <a:ext uri="{FF2B5EF4-FFF2-40B4-BE49-F238E27FC236}">
                <a16:creationId xmlns:a16="http://schemas.microsoft.com/office/drawing/2014/main" id="{967D637F-CF2E-425D-A3A1-5E84A6C8477E}"/>
              </a:ext>
            </a:extLst>
          </p:cNvPr>
          <p:cNvGrpSpPr/>
          <p:nvPr/>
        </p:nvGrpSpPr>
        <p:grpSpPr>
          <a:xfrm>
            <a:off x="-50547" y="-18513"/>
            <a:ext cx="9760149" cy="581209"/>
            <a:chOff x="0" y="6187800"/>
            <a:chExt cx="12192001" cy="581209"/>
          </a:xfrm>
        </p:grpSpPr>
        <p:pic>
          <p:nvPicPr>
            <p:cNvPr id="283" name="Picture 16">
              <a:extLst>
                <a:ext uri="{FF2B5EF4-FFF2-40B4-BE49-F238E27FC236}">
                  <a16:creationId xmlns:a16="http://schemas.microsoft.com/office/drawing/2014/main" id="{788908E5-9BB2-4C26-A468-C5F1890F7F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189572"/>
              <a:ext cx="6642101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284" name="Picture 16">
              <a:extLst>
                <a:ext uri="{FF2B5EF4-FFF2-40B4-BE49-F238E27FC236}">
                  <a16:creationId xmlns:a16="http://schemas.microsoft.com/office/drawing/2014/main" id="{B39C0453-FB5D-489F-B8AA-1D8470483EB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977"/>
            <a:stretch/>
          </p:blipFill>
          <p:spPr bwMode="auto">
            <a:xfrm>
              <a:off x="6411799" y="6187800"/>
              <a:ext cx="5780202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</p:grp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EC642833-F2C5-4B08-9721-A4A7EB6AFBA4}"/>
              </a:ext>
            </a:extLst>
          </p:cNvPr>
          <p:cNvCxnSpPr>
            <a:cxnSpLocks/>
          </p:cNvCxnSpPr>
          <p:nvPr/>
        </p:nvCxnSpPr>
        <p:spPr>
          <a:xfrm flipH="1">
            <a:off x="15081171" y="19801956"/>
            <a:ext cx="163994" cy="6873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6" name="Rectangle 185">
            <a:extLst>
              <a:ext uri="{FF2B5EF4-FFF2-40B4-BE49-F238E27FC236}">
                <a16:creationId xmlns:a16="http://schemas.microsoft.com/office/drawing/2014/main" id="{DE6D9DEE-6B34-49A2-9402-92DF550CCE0D}"/>
              </a:ext>
            </a:extLst>
          </p:cNvPr>
          <p:cNvSpPr/>
          <p:nvPr/>
        </p:nvSpPr>
        <p:spPr>
          <a:xfrm>
            <a:off x="6407503" y="8872674"/>
            <a:ext cx="1887227" cy="73866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 fontAlgn="base"/>
            <a:r>
              <a:rPr lang="en-GB" sz="1400" b="1">
                <a:solidFill>
                  <a:srgbClr val="263B7E"/>
                </a:solidFill>
                <a:latin typeface="Corda Regular"/>
              </a:rPr>
              <a:t>Did you know that attendance impacts achievement?</a:t>
            </a:r>
          </a:p>
        </p:txBody>
      </p:sp>
      <p:pic>
        <p:nvPicPr>
          <p:cNvPr id="285" name="Picture 18">
            <a:extLst>
              <a:ext uri="{FF2B5EF4-FFF2-40B4-BE49-F238E27FC236}">
                <a16:creationId xmlns:a16="http://schemas.microsoft.com/office/drawing/2014/main" id="{81CF3126-E98E-4244-B7BC-48410D0B8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02" y="54311"/>
            <a:ext cx="1008252" cy="1209903"/>
          </a:xfrm>
          <a:prstGeom prst="rect">
            <a:avLst/>
          </a:prstGeom>
          <a:noFill/>
          <a:ln w="28575" algn="ctr">
            <a:solidFill>
              <a:srgbClr val="063D7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2">
            <a:extLst>
              <a:ext uri="{FF2B5EF4-FFF2-40B4-BE49-F238E27FC236}">
                <a16:creationId xmlns:a16="http://schemas.microsoft.com/office/drawing/2014/main" id="{459EAF23-C0C2-985B-04F0-DDBE87D8C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260" y="12295762"/>
            <a:ext cx="9726861" cy="581026"/>
          </a:xfrm>
          <a:prstGeom prst="rect">
            <a:avLst/>
          </a:prstGeom>
          <a:solidFill>
            <a:srgbClr val="20164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4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Learning Together. Achieving High Standards.</a:t>
            </a: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57" name="Rectangle 1056"/>
          <p:cNvSpPr/>
          <p:nvPr/>
        </p:nvSpPr>
        <p:spPr>
          <a:xfrm>
            <a:off x="7232932" y="9822937"/>
            <a:ext cx="1869590" cy="2142913"/>
          </a:xfrm>
          <a:prstGeom prst="rect">
            <a:avLst/>
          </a:prstGeom>
          <a:solidFill>
            <a:schemeClr val="bg1"/>
          </a:solidFill>
          <a:ln w="76200">
            <a:solidFill>
              <a:srgbClr val="253A7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9" name="Picture 158" descr="Screen Shot 2019-10-12 at 12.46.35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88461" y="10870145"/>
            <a:ext cx="961104" cy="931663"/>
          </a:xfrm>
          <a:prstGeom prst="rect">
            <a:avLst/>
          </a:prstGeom>
        </p:spPr>
      </p:pic>
      <p:sp>
        <p:nvSpPr>
          <p:cNvPr id="202" name="Oval 201">
            <a:extLst>
              <a:ext uri="{FF2B5EF4-FFF2-40B4-BE49-F238E27FC236}">
                <a16:creationId xmlns:a16="http://schemas.microsoft.com/office/drawing/2014/main" id="{53AD2B2B-80FF-416E-90EA-256C9D0889E4}"/>
              </a:ext>
            </a:extLst>
          </p:cNvPr>
          <p:cNvSpPr/>
          <p:nvPr/>
        </p:nvSpPr>
        <p:spPr>
          <a:xfrm>
            <a:off x="6133042" y="10403014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September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FB2E303-B82A-AF11-95DB-47EB94B9B3BD}"/>
              </a:ext>
            </a:extLst>
          </p:cNvPr>
          <p:cNvSpPr/>
          <p:nvPr/>
        </p:nvSpPr>
        <p:spPr>
          <a:xfrm>
            <a:off x="2818807" y="7727624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u="sng">
                <a:solidFill>
                  <a:srgbClr val="263B7E"/>
                </a:solidFill>
              </a:rPr>
              <a:t>December</a:t>
            </a:r>
            <a:endParaRPr lang="en-GB" sz="1400" b="1" u="sng">
              <a:solidFill>
                <a:srgbClr val="263B7E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E3556FD-85DB-E04A-8094-BEF05751828A}"/>
              </a:ext>
            </a:extLst>
          </p:cNvPr>
          <p:cNvSpPr/>
          <p:nvPr/>
        </p:nvSpPr>
        <p:spPr>
          <a:xfrm>
            <a:off x="2989324" y="4952721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u="sng">
                <a:solidFill>
                  <a:srgbClr val="263B7E"/>
                </a:solidFill>
              </a:rPr>
              <a:t>April</a:t>
            </a:r>
            <a:endParaRPr lang="en-GB" sz="1400" b="1" u="sng">
              <a:solidFill>
                <a:srgbClr val="263B7E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8F75948-064E-9325-F747-50925AED14E5}"/>
              </a:ext>
            </a:extLst>
          </p:cNvPr>
          <p:cNvSpPr/>
          <p:nvPr/>
        </p:nvSpPr>
        <p:spPr>
          <a:xfrm>
            <a:off x="4935848" y="2258927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July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1B670A5-9EBA-65B7-6793-EFAB66C84374}"/>
              </a:ext>
            </a:extLst>
          </p:cNvPr>
          <p:cNvSpPr txBox="1"/>
          <p:nvPr/>
        </p:nvSpPr>
        <p:spPr>
          <a:xfrm>
            <a:off x="13127988" y="10500813"/>
            <a:ext cx="41433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>
                <a:solidFill>
                  <a:schemeClr val="bg1"/>
                </a:solidFill>
              </a:rPr>
              <a:t>...</a:t>
            </a:r>
            <a:endParaRPr lang="en-GB" sz="180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F6DD057-5ACB-830C-9D50-E78F426EE803}"/>
              </a:ext>
            </a:extLst>
          </p:cNvPr>
          <p:cNvSpPr txBox="1"/>
          <p:nvPr/>
        </p:nvSpPr>
        <p:spPr>
          <a:xfrm>
            <a:off x="5307658" y="11688851"/>
            <a:ext cx="1967401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000" i="1"/>
              <a:t>Start of a new academic year with new and exciting opportunities, including School Council</a:t>
            </a:r>
            <a:endParaRPr lang="en-GB" sz="1000" i="1">
              <a:cs typeface="Calibri"/>
            </a:endParaRP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AE85C8E2-3167-5808-E4A6-15A8365BFF54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67924" y="8577791"/>
            <a:ext cx="1392240" cy="1131781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8A80BBD3-EF0A-B1AC-DA5B-69DC98F5EB28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14789" t="2817" r="13230" b="15848"/>
          <a:stretch/>
        </p:blipFill>
        <p:spPr>
          <a:xfrm>
            <a:off x="2197130" y="6706712"/>
            <a:ext cx="1048623" cy="1184909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4A777633-F9C2-DA8A-9455-74CD99BD5423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tretch>
            <a:fillRect/>
          </a:stretch>
        </p:blipFill>
        <p:spPr>
          <a:xfrm>
            <a:off x="41609" y="4964125"/>
            <a:ext cx="1024789" cy="699268"/>
          </a:xfrm>
          <a:prstGeom prst="rect">
            <a:avLst/>
          </a:prstGeom>
        </p:spPr>
      </p:pic>
      <p:sp>
        <p:nvSpPr>
          <p:cNvPr id="94" name="TextBox 93">
            <a:extLst>
              <a:ext uri="{FF2B5EF4-FFF2-40B4-BE49-F238E27FC236}">
                <a16:creationId xmlns:a16="http://schemas.microsoft.com/office/drawing/2014/main" id="{2A6B35AB-2E3E-E007-0F19-76EC7A3D2C27}"/>
              </a:ext>
            </a:extLst>
          </p:cNvPr>
          <p:cNvSpPr txBox="1"/>
          <p:nvPr/>
        </p:nvSpPr>
        <p:spPr>
          <a:xfrm>
            <a:off x="3733800" y="1675464"/>
            <a:ext cx="19858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/>
              <a:t>Summer rewards event for all students with 96% attendance or more for the term along with good behaviour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5E1FA77-5AC4-983E-CD71-69B1B9DDA160}"/>
              </a:ext>
            </a:extLst>
          </p:cNvPr>
          <p:cNvSpPr/>
          <p:nvPr/>
        </p:nvSpPr>
        <p:spPr>
          <a:xfrm>
            <a:off x="3435801" y="10338292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October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91C55EB-C83E-D196-FECB-6AD376041A45}"/>
              </a:ext>
            </a:extLst>
          </p:cNvPr>
          <p:cNvSpPr/>
          <p:nvPr/>
        </p:nvSpPr>
        <p:spPr>
          <a:xfrm>
            <a:off x="930793" y="9317670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November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9254CB9-2490-461F-DC11-B87B0B3B1772}"/>
              </a:ext>
            </a:extLst>
          </p:cNvPr>
          <p:cNvSpPr/>
          <p:nvPr/>
        </p:nvSpPr>
        <p:spPr>
          <a:xfrm>
            <a:off x="5631968" y="7647083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January 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DC5D852-FCCE-6E23-B789-41E21AEB1F8D}"/>
              </a:ext>
            </a:extLst>
          </p:cNvPr>
          <p:cNvSpPr/>
          <p:nvPr/>
        </p:nvSpPr>
        <p:spPr>
          <a:xfrm>
            <a:off x="7710282" y="6344470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February 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6A4D6BF-00AB-2FA7-9A8E-2DA06CC9D4A6}"/>
              </a:ext>
            </a:extLst>
          </p:cNvPr>
          <p:cNvSpPr/>
          <p:nvPr/>
        </p:nvSpPr>
        <p:spPr>
          <a:xfrm>
            <a:off x="5840692" y="5098187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March 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DBF16CE-73E7-63C0-83AB-A4E65276FB06}"/>
              </a:ext>
            </a:extLst>
          </p:cNvPr>
          <p:cNvSpPr/>
          <p:nvPr/>
        </p:nvSpPr>
        <p:spPr>
          <a:xfrm>
            <a:off x="976028" y="4061262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May 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BA96C1A-09A7-169F-147E-7C3D4C51CE49}"/>
              </a:ext>
            </a:extLst>
          </p:cNvPr>
          <p:cNvSpPr/>
          <p:nvPr/>
        </p:nvSpPr>
        <p:spPr>
          <a:xfrm>
            <a:off x="2223165" y="2258927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June </a:t>
            </a:r>
            <a:endParaRPr lang="en-GB" sz="1400">
              <a:solidFill>
                <a:srgbClr val="263B7E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4361F67-042D-9381-4CD2-1D304B3ABCE9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18334" r="18908" b="15105"/>
          <a:stretch/>
        </p:blipFill>
        <p:spPr>
          <a:xfrm>
            <a:off x="4192970" y="3987153"/>
            <a:ext cx="834987" cy="112951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6379134-577E-CBBD-B078-A33A9CC13343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3683" r="4131" b="14207"/>
          <a:stretch/>
        </p:blipFill>
        <p:spPr>
          <a:xfrm rot="21048864">
            <a:off x="3320413" y="1898141"/>
            <a:ext cx="478523" cy="44534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2D29DDF-A779-9E44-4849-22053A2589CF}"/>
              </a:ext>
            </a:extLst>
          </p:cNvPr>
          <p:cNvPicPr>
            <a:picLocks noChangeAspect="1"/>
          </p:cNvPicPr>
          <p:nvPr/>
        </p:nvPicPr>
        <p:blipFill>
          <a:blip r:embed="rId14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23991" t="4164" r="24563" b="16739"/>
          <a:stretch/>
        </p:blipFill>
        <p:spPr>
          <a:xfrm rot="1627707">
            <a:off x="5605403" y="1404658"/>
            <a:ext cx="515303" cy="79226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B48D12A-58E2-BE73-1958-1F7F0535C2D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66609" y="623698"/>
            <a:ext cx="4861479" cy="626153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0BA992C4-893A-05DF-C795-2FD5530B630D}"/>
              </a:ext>
            </a:extLst>
          </p:cNvPr>
          <p:cNvSpPr txBox="1"/>
          <p:nvPr/>
        </p:nvSpPr>
        <p:spPr>
          <a:xfrm>
            <a:off x="7564287" y="9554937"/>
            <a:ext cx="156485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>
                <a:latin typeface="Bell MT" panose="02020503060305020303" pitchFamily="18" charset="0"/>
                <a:ea typeface="BatangChe" panose="020B0503020000020004" pitchFamily="49" charset="-127"/>
              </a:rPr>
              <a:t>Yr</a:t>
            </a:r>
            <a:r>
              <a:rPr lang="en-GB" sz="9600">
                <a:latin typeface="Bell MT" panose="02020503060305020303" pitchFamily="18" charset="0"/>
                <a:ea typeface="BatangChe" panose="020B0503020000020004" pitchFamily="49" charset="-127"/>
              </a:rPr>
              <a:t>7</a:t>
            </a: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C1E746B2-40BD-3F3C-065D-FB6120ED8261}"/>
              </a:ext>
            </a:extLst>
          </p:cNvPr>
          <p:cNvSpPr txBox="1"/>
          <p:nvPr/>
        </p:nvSpPr>
        <p:spPr>
          <a:xfrm>
            <a:off x="7568541" y="1683136"/>
            <a:ext cx="142218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>
                <a:solidFill>
                  <a:srgbClr val="A3BDDA"/>
                </a:solidFill>
                <a:latin typeface="Bell MT" panose="02020503060305020303" pitchFamily="18" charset="0"/>
                <a:ea typeface="BatangChe" panose="020B0503020000020004" pitchFamily="49" charset="-127"/>
              </a:rPr>
              <a:t>Yr</a:t>
            </a:r>
            <a:r>
              <a:rPr lang="en-GB" sz="9600">
                <a:solidFill>
                  <a:srgbClr val="A3BDDA"/>
                </a:solidFill>
                <a:latin typeface="Bell MT" panose="02020503060305020303" pitchFamily="18" charset="0"/>
                <a:ea typeface="BatangChe" panose="020B0503020000020004" pitchFamily="49" charset="-127"/>
              </a:rPr>
              <a:t>8</a:t>
            </a:r>
          </a:p>
        </p:txBody>
      </p:sp>
      <p:pic>
        <p:nvPicPr>
          <p:cNvPr id="257" name="Picture 256">
            <a:extLst>
              <a:ext uri="{FF2B5EF4-FFF2-40B4-BE49-F238E27FC236}">
                <a16:creationId xmlns:a16="http://schemas.microsoft.com/office/drawing/2014/main" id="{4CA7AE5D-7675-08C9-8BCE-A89F61EADBE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58145" y="557786"/>
            <a:ext cx="3369981" cy="806778"/>
          </a:xfrm>
          <a:prstGeom prst="rect">
            <a:avLst/>
          </a:prstGeom>
        </p:spPr>
      </p:pic>
      <p:pic>
        <p:nvPicPr>
          <p:cNvPr id="258" name="Picture 257">
            <a:extLst>
              <a:ext uri="{FF2B5EF4-FFF2-40B4-BE49-F238E27FC236}">
                <a16:creationId xmlns:a16="http://schemas.microsoft.com/office/drawing/2014/main" id="{AAFE7486-AC2B-73CC-81CF-D59B14FB659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32592" y="7426979"/>
            <a:ext cx="1858688" cy="737680"/>
          </a:xfrm>
          <a:prstGeom prst="rect">
            <a:avLst/>
          </a:prstGeom>
        </p:spPr>
      </p:pic>
      <p:pic>
        <p:nvPicPr>
          <p:cNvPr id="259" name="Picture 258">
            <a:extLst>
              <a:ext uri="{FF2B5EF4-FFF2-40B4-BE49-F238E27FC236}">
                <a16:creationId xmlns:a16="http://schemas.microsoft.com/office/drawing/2014/main" id="{8DA7966E-757C-AD2F-AAA5-BF556B676A15}"/>
              </a:ext>
            </a:extLst>
          </p:cNvPr>
          <p:cNvPicPr>
            <a:picLocks noChangeAspect="1"/>
          </p:cNvPicPr>
          <p:nvPr/>
        </p:nvPicPr>
        <p:blipFill>
          <a:blip r:embed="rId18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tretch>
            <a:fillRect/>
          </a:stretch>
        </p:blipFill>
        <p:spPr>
          <a:xfrm>
            <a:off x="120846" y="11488279"/>
            <a:ext cx="2868478" cy="722223"/>
          </a:xfrm>
          <a:prstGeom prst="rect">
            <a:avLst/>
          </a:prstGeom>
        </p:spPr>
      </p:pic>
      <p:pic>
        <p:nvPicPr>
          <p:cNvPr id="260" name="Picture 259">
            <a:extLst>
              <a:ext uri="{FF2B5EF4-FFF2-40B4-BE49-F238E27FC236}">
                <a16:creationId xmlns:a16="http://schemas.microsoft.com/office/drawing/2014/main" id="{F93E6F7D-1BB1-6851-1CE1-4A4A1E5843E6}"/>
              </a:ext>
            </a:extLst>
          </p:cNvPr>
          <p:cNvPicPr>
            <a:picLocks noChangeAspect="1"/>
          </p:cNvPicPr>
          <p:nvPr/>
        </p:nvPicPr>
        <p:blipFill>
          <a:blip r:embed="rId19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tretch>
            <a:fillRect/>
          </a:stretch>
        </p:blipFill>
        <p:spPr>
          <a:xfrm>
            <a:off x="7375630" y="2971267"/>
            <a:ext cx="1508441" cy="486955"/>
          </a:xfrm>
          <a:prstGeom prst="rect">
            <a:avLst/>
          </a:prstGeom>
        </p:spPr>
      </p:pic>
      <p:sp>
        <p:nvSpPr>
          <p:cNvPr id="265" name="TextBox 264">
            <a:extLst>
              <a:ext uri="{FF2B5EF4-FFF2-40B4-BE49-F238E27FC236}">
                <a16:creationId xmlns:a16="http://schemas.microsoft.com/office/drawing/2014/main" id="{029DB657-D1FD-B2C7-50C1-47F9654D0299}"/>
              </a:ext>
            </a:extLst>
          </p:cNvPr>
          <p:cNvSpPr txBox="1"/>
          <p:nvPr/>
        </p:nvSpPr>
        <p:spPr>
          <a:xfrm>
            <a:off x="4107124" y="11636519"/>
            <a:ext cx="1244793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000"/>
              <a:t>Meet Form Tutor and  Year Achievement Manager</a:t>
            </a:r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CCA7431B-501F-BDAC-6C56-1EBC5B99ED73}"/>
              </a:ext>
            </a:extLst>
          </p:cNvPr>
          <p:cNvSpPr txBox="1"/>
          <p:nvPr/>
        </p:nvSpPr>
        <p:spPr>
          <a:xfrm>
            <a:off x="237407" y="10662764"/>
            <a:ext cx="1410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/>
              <a:t>Pastoral Week - evaluation of progress, achievements and wellbeing</a:t>
            </a:r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9032395F-CBB3-595D-203F-F08A66550549}"/>
              </a:ext>
            </a:extLst>
          </p:cNvPr>
          <p:cNvSpPr txBox="1"/>
          <p:nvPr/>
        </p:nvSpPr>
        <p:spPr>
          <a:xfrm>
            <a:off x="1827324" y="8920948"/>
            <a:ext cx="17998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/>
              <a:t>House Week </a:t>
            </a: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94FC7913-7E3F-9AEE-8A71-FE7F62D3A753}"/>
              </a:ext>
            </a:extLst>
          </p:cNvPr>
          <p:cNvSpPr txBox="1"/>
          <p:nvPr/>
        </p:nvSpPr>
        <p:spPr>
          <a:xfrm>
            <a:off x="2981893" y="9019621"/>
            <a:ext cx="23257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i="1">
                <a:solidFill>
                  <a:srgbClr val="0070C0"/>
                </a:solidFill>
              </a:rPr>
              <a:t>Celebration Evening</a:t>
            </a:r>
          </a:p>
        </p:txBody>
      </p:sp>
      <p:sp>
        <p:nvSpPr>
          <p:cNvPr id="271" name="TextBox 270">
            <a:extLst>
              <a:ext uri="{FF2B5EF4-FFF2-40B4-BE49-F238E27FC236}">
                <a16:creationId xmlns:a16="http://schemas.microsoft.com/office/drawing/2014/main" id="{826A7495-3F0D-B4D8-56BE-51E52059C630}"/>
              </a:ext>
            </a:extLst>
          </p:cNvPr>
          <p:cNvSpPr txBox="1"/>
          <p:nvPr/>
        </p:nvSpPr>
        <p:spPr>
          <a:xfrm>
            <a:off x="3116438" y="7168300"/>
            <a:ext cx="14818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/>
              <a:t>Operation Christmas Child - philanthropy </a:t>
            </a:r>
          </a:p>
        </p:txBody>
      </p:sp>
      <p:sp>
        <p:nvSpPr>
          <p:cNvPr id="273" name="TextBox 272">
            <a:extLst>
              <a:ext uri="{FF2B5EF4-FFF2-40B4-BE49-F238E27FC236}">
                <a16:creationId xmlns:a16="http://schemas.microsoft.com/office/drawing/2014/main" id="{D5BB7166-162E-0C11-CEE1-9B0AB4F37A31}"/>
              </a:ext>
            </a:extLst>
          </p:cNvPr>
          <p:cNvSpPr txBox="1"/>
          <p:nvPr/>
        </p:nvSpPr>
        <p:spPr>
          <a:xfrm>
            <a:off x="8202600" y="6124130"/>
            <a:ext cx="17998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/>
              <a:t>House Week </a:t>
            </a:r>
          </a:p>
        </p:txBody>
      </p:sp>
      <p:sp>
        <p:nvSpPr>
          <p:cNvPr id="275" name="TextBox 274">
            <a:extLst>
              <a:ext uri="{FF2B5EF4-FFF2-40B4-BE49-F238E27FC236}">
                <a16:creationId xmlns:a16="http://schemas.microsoft.com/office/drawing/2014/main" id="{F983ABFB-5CB6-8659-A18C-9CF1D0AD5432}"/>
              </a:ext>
            </a:extLst>
          </p:cNvPr>
          <p:cNvSpPr txBox="1"/>
          <p:nvPr/>
        </p:nvSpPr>
        <p:spPr>
          <a:xfrm>
            <a:off x="1928184" y="6146981"/>
            <a:ext cx="17998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/>
              <a:t>House Week </a:t>
            </a:r>
          </a:p>
        </p:txBody>
      </p:sp>
      <p:sp>
        <p:nvSpPr>
          <p:cNvPr id="276" name="TextBox 275">
            <a:extLst>
              <a:ext uri="{FF2B5EF4-FFF2-40B4-BE49-F238E27FC236}">
                <a16:creationId xmlns:a16="http://schemas.microsoft.com/office/drawing/2014/main" id="{DDC7F4FA-0A2B-C683-33D0-76606A78524E}"/>
              </a:ext>
            </a:extLst>
          </p:cNvPr>
          <p:cNvSpPr txBox="1"/>
          <p:nvPr/>
        </p:nvSpPr>
        <p:spPr>
          <a:xfrm>
            <a:off x="4625977" y="3859175"/>
            <a:ext cx="17998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/>
              <a:t>House Week </a:t>
            </a:r>
          </a:p>
        </p:txBody>
      </p:sp>
      <p:sp>
        <p:nvSpPr>
          <p:cNvPr id="277" name="TextBox 276">
            <a:extLst>
              <a:ext uri="{FF2B5EF4-FFF2-40B4-BE49-F238E27FC236}">
                <a16:creationId xmlns:a16="http://schemas.microsoft.com/office/drawing/2014/main" id="{C8830352-F1F9-75E2-3D5A-753260FA20D6}"/>
              </a:ext>
            </a:extLst>
          </p:cNvPr>
          <p:cNvSpPr txBox="1"/>
          <p:nvPr/>
        </p:nvSpPr>
        <p:spPr>
          <a:xfrm>
            <a:off x="3650673" y="3452177"/>
            <a:ext cx="17998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i="1">
                <a:solidFill>
                  <a:srgbClr val="0070C0"/>
                </a:solidFill>
              </a:rPr>
              <a:t>Celebration Evening</a:t>
            </a:r>
          </a:p>
        </p:txBody>
      </p:sp>
      <p:sp>
        <p:nvSpPr>
          <p:cNvPr id="278" name="TextBox 277">
            <a:extLst>
              <a:ext uri="{FF2B5EF4-FFF2-40B4-BE49-F238E27FC236}">
                <a16:creationId xmlns:a16="http://schemas.microsoft.com/office/drawing/2014/main" id="{EFE8466B-7AED-6CB1-DC3B-AEF46AD0F9BF}"/>
              </a:ext>
            </a:extLst>
          </p:cNvPr>
          <p:cNvSpPr txBox="1"/>
          <p:nvPr/>
        </p:nvSpPr>
        <p:spPr>
          <a:xfrm>
            <a:off x="4848835" y="9412086"/>
            <a:ext cx="12672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/>
              <a:t>House Week - representing your house in inter-house competitions and fundraising events</a:t>
            </a:r>
          </a:p>
        </p:txBody>
      </p:sp>
      <p:sp>
        <p:nvSpPr>
          <p:cNvPr id="279" name="TextBox 278">
            <a:extLst>
              <a:ext uri="{FF2B5EF4-FFF2-40B4-BE49-F238E27FC236}">
                <a16:creationId xmlns:a16="http://schemas.microsoft.com/office/drawing/2014/main" id="{D4A2E1DE-89D9-5D4A-C580-BB4EEEFE0043}"/>
              </a:ext>
            </a:extLst>
          </p:cNvPr>
          <p:cNvSpPr txBox="1"/>
          <p:nvPr/>
        </p:nvSpPr>
        <p:spPr>
          <a:xfrm>
            <a:off x="2741141" y="10014514"/>
            <a:ext cx="26296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>
                <a:solidFill>
                  <a:srgbClr val="0070C0"/>
                </a:solidFill>
              </a:rPr>
              <a:t>Personal Development Evening</a:t>
            </a:r>
          </a:p>
        </p:txBody>
      </p:sp>
      <p:grpSp>
        <p:nvGrpSpPr>
          <p:cNvPr id="281" name="Group 280">
            <a:extLst>
              <a:ext uri="{FF2B5EF4-FFF2-40B4-BE49-F238E27FC236}">
                <a16:creationId xmlns:a16="http://schemas.microsoft.com/office/drawing/2014/main" id="{81D12D59-AB1A-315D-3352-60CC475A5FA9}"/>
              </a:ext>
            </a:extLst>
          </p:cNvPr>
          <p:cNvGrpSpPr/>
          <p:nvPr/>
        </p:nvGrpSpPr>
        <p:grpSpPr>
          <a:xfrm>
            <a:off x="3185041" y="10231954"/>
            <a:ext cx="485943" cy="246221"/>
            <a:chOff x="12627458" y="9919092"/>
            <a:chExt cx="732359" cy="499113"/>
          </a:xfrm>
        </p:grpSpPr>
        <p:pic>
          <p:nvPicPr>
            <p:cNvPr id="282" name="Picture 6" descr="Image result for speech bubble">
              <a:extLst>
                <a:ext uri="{FF2B5EF4-FFF2-40B4-BE49-F238E27FC236}">
                  <a16:creationId xmlns:a16="http://schemas.microsoft.com/office/drawing/2014/main" id="{71A67165-1ECD-13AF-E368-6CB1C5242C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30101" y="9919092"/>
              <a:ext cx="429716" cy="469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6" name="Picture 6" descr="Image result for speech bubble">
              <a:extLst>
                <a:ext uri="{FF2B5EF4-FFF2-40B4-BE49-F238E27FC236}">
                  <a16:creationId xmlns:a16="http://schemas.microsoft.com/office/drawing/2014/main" id="{11AB81B6-8FA8-3D1B-E415-F3DE2303DA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2627458" y="9948342"/>
              <a:ext cx="429716" cy="469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87" name="Picture 286">
            <a:extLst>
              <a:ext uri="{FF2B5EF4-FFF2-40B4-BE49-F238E27FC236}">
                <a16:creationId xmlns:a16="http://schemas.microsoft.com/office/drawing/2014/main" id="{11E00614-DFC4-A35E-A8D0-4DF3BCE34E53}"/>
              </a:ext>
            </a:extLst>
          </p:cNvPr>
          <p:cNvPicPr>
            <a:picLocks noChangeAspect="1"/>
          </p:cNvPicPr>
          <p:nvPr/>
        </p:nvPicPr>
        <p:blipFill>
          <a:blip r:embed="rId21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4987" r="4801" b="15217"/>
          <a:stretch/>
        </p:blipFill>
        <p:spPr>
          <a:xfrm>
            <a:off x="4718703" y="8805714"/>
            <a:ext cx="640009" cy="601505"/>
          </a:xfrm>
          <a:prstGeom prst="rect">
            <a:avLst/>
          </a:prstGeom>
        </p:spPr>
      </p:pic>
      <p:pic>
        <p:nvPicPr>
          <p:cNvPr id="288" name="Picture 287">
            <a:extLst>
              <a:ext uri="{FF2B5EF4-FFF2-40B4-BE49-F238E27FC236}">
                <a16:creationId xmlns:a16="http://schemas.microsoft.com/office/drawing/2014/main" id="{009A4981-3891-E9FC-5A76-009DAAE55EEE}"/>
              </a:ext>
            </a:extLst>
          </p:cNvPr>
          <p:cNvPicPr>
            <a:picLocks noChangeAspect="1"/>
          </p:cNvPicPr>
          <p:nvPr/>
        </p:nvPicPr>
        <p:blipFill>
          <a:blip r:embed="rId21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4987" r="4801" b="15217"/>
          <a:stretch/>
        </p:blipFill>
        <p:spPr>
          <a:xfrm>
            <a:off x="3334329" y="3472501"/>
            <a:ext cx="640009" cy="601505"/>
          </a:xfrm>
          <a:prstGeom prst="rect">
            <a:avLst/>
          </a:prstGeom>
        </p:spPr>
      </p:pic>
      <p:cxnSp>
        <p:nvCxnSpPr>
          <p:cNvPr id="289" name="Straight Connector 288">
            <a:extLst>
              <a:ext uri="{FF2B5EF4-FFF2-40B4-BE49-F238E27FC236}">
                <a16:creationId xmlns:a16="http://schemas.microsoft.com/office/drawing/2014/main" id="{044480BF-A1EC-9648-3E6C-426C02434458}"/>
              </a:ext>
            </a:extLst>
          </p:cNvPr>
          <p:cNvCxnSpPr>
            <a:cxnSpLocks/>
          </p:cNvCxnSpPr>
          <p:nvPr/>
        </p:nvCxnSpPr>
        <p:spPr>
          <a:xfrm flipH="1">
            <a:off x="4502062" y="10338292"/>
            <a:ext cx="672800" cy="38410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Straight Connector 289">
            <a:extLst>
              <a:ext uri="{FF2B5EF4-FFF2-40B4-BE49-F238E27FC236}">
                <a16:creationId xmlns:a16="http://schemas.microsoft.com/office/drawing/2014/main" id="{CCF15509-7020-FCAD-2863-94B678616FE5}"/>
              </a:ext>
            </a:extLst>
          </p:cNvPr>
          <p:cNvCxnSpPr>
            <a:cxnSpLocks/>
          </p:cNvCxnSpPr>
          <p:nvPr/>
        </p:nvCxnSpPr>
        <p:spPr>
          <a:xfrm flipV="1">
            <a:off x="5948892" y="11465898"/>
            <a:ext cx="561381" cy="23807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Straight Connector 290">
            <a:extLst>
              <a:ext uri="{FF2B5EF4-FFF2-40B4-BE49-F238E27FC236}">
                <a16:creationId xmlns:a16="http://schemas.microsoft.com/office/drawing/2014/main" id="{FD84789E-8C36-0192-92D4-84735A91D814}"/>
              </a:ext>
            </a:extLst>
          </p:cNvPr>
          <p:cNvCxnSpPr>
            <a:cxnSpLocks/>
          </p:cNvCxnSpPr>
          <p:nvPr/>
        </p:nvCxnSpPr>
        <p:spPr>
          <a:xfrm flipH="1">
            <a:off x="4168717" y="10296157"/>
            <a:ext cx="212847" cy="29340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Straight Connector 291">
            <a:extLst>
              <a:ext uri="{FF2B5EF4-FFF2-40B4-BE49-F238E27FC236}">
                <a16:creationId xmlns:a16="http://schemas.microsoft.com/office/drawing/2014/main" id="{BB2C1D49-82A7-0D82-23ED-BB659751B8D6}"/>
              </a:ext>
            </a:extLst>
          </p:cNvPr>
          <p:cNvCxnSpPr>
            <a:cxnSpLocks/>
          </p:cNvCxnSpPr>
          <p:nvPr/>
        </p:nvCxnSpPr>
        <p:spPr>
          <a:xfrm flipV="1">
            <a:off x="942725" y="10296157"/>
            <a:ext cx="365320" cy="36660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Straight Connector 292">
            <a:extLst>
              <a:ext uri="{FF2B5EF4-FFF2-40B4-BE49-F238E27FC236}">
                <a16:creationId xmlns:a16="http://schemas.microsoft.com/office/drawing/2014/main" id="{C9B08914-8D0E-E47D-25B0-D170FE725C21}"/>
              </a:ext>
            </a:extLst>
          </p:cNvPr>
          <p:cNvCxnSpPr>
            <a:cxnSpLocks/>
          </p:cNvCxnSpPr>
          <p:nvPr/>
        </p:nvCxnSpPr>
        <p:spPr>
          <a:xfrm flipV="1">
            <a:off x="2932676" y="8637701"/>
            <a:ext cx="214714" cy="27247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Straight Connector 293">
            <a:extLst>
              <a:ext uri="{FF2B5EF4-FFF2-40B4-BE49-F238E27FC236}">
                <a16:creationId xmlns:a16="http://schemas.microsoft.com/office/drawing/2014/main" id="{462E24F2-58E9-9F3B-A3BE-9BEAFECB6D9E}"/>
              </a:ext>
            </a:extLst>
          </p:cNvPr>
          <p:cNvCxnSpPr>
            <a:cxnSpLocks/>
          </p:cNvCxnSpPr>
          <p:nvPr/>
        </p:nvCxnSpPr>
        <p:spPr>
          <a:xfrm flipH="1" flipV="1">
            <a:off x="3914996" y="8703507"/>
            <a:ext cx="318836" cy="28197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6" name="Straight Connector 295">
            <a:extLst>
              <a:ext uri="{FF2B5EF4-FFF2-40B4-BE49-F238E27FC236}">
                <a16:creationId xmlns:a16="http://schemas.microsoft.com/office/drawing/2014/main" id="{FCAF31E6-DF6F-D1A9-D68B-C2DEB6B04598}"/>
              </a:ext>
            </a:extLst>
          </p:cNvPr>
          <p:cNvCxnSpPr>
            <a:cxnSpLocks/>
          </p:cNvCxnSpPr>
          <p:nvPr/>
        </p:nvCxnSpPr>
        <p:spPr>
          <a:xfrm flipH="1">
            <a:off x="3697969" y="7567011"/>
            <a:ext cx="97189" cy="32291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" name="Straight Connector 296">
            <a:extLst>
              <a:ext uri="{FF2B5EF4-FFF2-40B4-BE49-F238E27FC236}">
                <a16:creationId xmlns:a16="http://schemas.microsoft.com/office/drawing/2014/main" id="{2630EF90-522D-D7E1-6A3E-ED122A83C12D}"/>
              </a:ext>
            </a:extLst>
          </p:cNvPr>
          <p:cNvCxnSpPr>
            <a:cxnSpLocks/>
          </p:cNvCxnSpPr>
          <p:nvPr/>
        </p:nvCxnSpPr>
        <p:spPr>
          <a:xfrm flipH="1">
            <a:off x="8780113" y="6370351"/>
            <a:ext cx="322409" cy="22672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8" name="Straight Connector 297">
            <a:extLst>
              <a:ext uri="{FF2B5EF4-FFF2-40B4-BE49-F238E27FC236}">
                <a16:creationId xmlns:a16="http://schemas.microsoft.com/office/drawing/2014/main" id="{316C3175-95D2-1E5F-0A94-38C83037FBE4}"/>
              </a:ext>
            </a:extLst>
          </p:cNvPr>
          <p:cNvCxnSpPr>
            <a:cxnSpLocks/>
          </p:cNvCxnSpPr>
          <p:nvPr/>
        </p:nvCxnSpPr>
        <p:spPr>
          <a:xfrm flipV="1">
            <a:off x="3189276" y="6067434"/>
            <a:ext cx="160900" cy="13590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Straight Connector 298">
            <a:extLst>
              <a:ext uri="{FF2B5EF4-FFF2-40B4-BE49-F238E27FC236}">
                <a16:creationId xmlns:a16="http://schemas.microsoft.com/office/drawing/2014/main" id="{DC9084C2-A29F-D0D2-0157-A544536EA8F4}"/>
              </a:ext>
            </a:extLst>
          </p:cNvPr>
          <p:cNvCxnSpPr>
            <a:cxnSpLocks/>
          </p:cNvCxnSpPr>
          <p:nvPr/>
        </p:nvCxnSpPr>
        <p:spPr>
          <a:xfrm flipV="1">
            <a:off x="5489673" y="3457487"/>
            <a:ext cx="199" cy="3290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Straight Connector 299">
            <a:extLst>
              <a:ext uri="{FF2B5EF4-FFF2-40B4-BE49-F238E27FC236}">
                <a16:creationId xmlns:a16="http://schemas.microsoft.com/office/drawing/2014/main" id="{E99248E1-A0F4-F338-1179-17CDC21DB2C3}"/>
              </a:ext>
            </a:extLst>
          </p:cNvPr>
          <p:cNvCxnSpPr>
            <a:cxnSpLocks/>
          </p:cNvCxnSpPr>
          <p:nvPr/>
        </p:nvCxnSpPr>
        <p:spPr>
          <a:xfrm>
            <a:off x="5082336" y="2219508"/>
            <a:ext cx="134997" cy="42727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Straight Connector 300">
            <a:extLst>
              <a:ext uri="{FF2B5EF4-FFF2-40B4-BE49-F238E27FC236}">
                <a16:creationId xmlns:a16="http://schemas.microsoft.com/office/drawing/2014/main" id="{8BF79402-6015-8EB2-262F-B9F391010269}"/>
              </a:ext>
            </a:extLst>
          </p:cNvPr>
          <p:cNvCxnSpPr>
            <a:cxnSpLocks/>
          </p:cNvCxnSpPr>
          <p:nvPr/>
        </p:nvCxnSpPr>
        <p:spPr>
          <a:xfrm flipV="1">
            <a:off x="4900580" y="3258141"/>
            <a:ext cx="378871" cy="20357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3" name="TextBox 302">
            <a:extLst>
              <a:ext uri="{FF2B5EF4-FFF2-40B4-BE49-F238E27FC236}">
                <a16:creationId xmlns:a16="http://schemas.microsoft.com/office/drawing/2014/main" id="{484A6C40-6354-B332-4990-E1E394528171}"/>
              </a:ext>
            </a:extLst>
          </p:cNvPr>
          <p:cNvSpPr txBox="1"/>
          <p:nvPr/>
        </p:nvSpPr>
        <p:spPr>
          <a:xfrm>
            <a:off x="4785684" y="10768599"/>
            <a:ext cx="14530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>
                <a:solidFill>
                  <a:schemeClr val="bg1">
                    <a:lumMod val="95000"/>
                  </a:schemeClr>
                </a:solidFill>
              </a:rPr>
              <a:t>Understand and implement Ruskin Core Values. </a:t>
            </a:r>
          </a:p>
        </p:txBody>
      </p:sp>
      <p:cxnSp>
        <p:nvCxnSpPr>
          <p:cNvPr id="306" name="Straight Connector 305">
            <a:extLst>
              <a:ext uri="{FF2B5EF4-FFF2-40B4-BE49-F238E27FC236}">
                <a16:creationId xmlns:a16="http://schemas.microsoft.com/office/drawing/2014/main" id="{D2EF17C4-A732-6F8A-5BE4-9B29148260DF}"/>
              </a:ext>
            </a:extLst>
          </p:cNvPr>
          <p:cNvCxnSpPr>
            <a:cxnSpLocks/>
          </p:cNvCxnSpPr>
          <p:nvPr/>
        </p:nvCxnSpPr>
        <p:spPr>
          <a:xfrm flipV="1">
            <a:off x="5007829" y="11345792"/>
            <a:ext cx="226607" cy="305350"/>
          </a:xfrm>
          <a:prstGeom prst="line">
            <a:avLst/>
          </a:prstGeom>
          <a:ln w="19050">
            <a:solidFill>
              <a:srgbClr val="FF00FF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" name="TextBox 308">
            <a:extLst>
              <a:ext uri="{FF2B5EF4-FFF2-40B4-BE49-F238E27FC236}">
                <a16:creationId xmlns:a16="http://schemas.microsoft.com/office/drawing/2014/main" id="{7C3C67B5-EECC-C60B-EE48-4F2A3E494984}"/>
              </a:ext>
            </a:extLst>
          </p:cNvPr>
          <p:cNvSpPr txBox="1"/>
          <p:nvPr/>
        </p:nvSpPr>
        <p:spPr>
          <a:xfrm>
            <a:off x="1697990" y="10743596"/>
            <a:ext cx="1799844" cy="5539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1000">
                <a:solidFill>
                  <a:schemeClr val="bg1">
                    <a:lumMod val="95000"/>
                  </a:schemeClr>
                </a:solidFill>
              </a:rPr>
              <a:t>Forge and develop relationships with students and staff</a:t>
            </a:r>
          </a:p>
        </p:txBody>
      </p:sp>
      <p:sp>
        <p:nvSpPr>
          <p:cNvPr id="311" name="TextBox 310">
            <a:extLst>
              <a:ext uri="{FF2B5EF4-FFF2-40B4-BE49-F238E27FC236}">
                <a16:creationId xmlns:a16="http://schemas.microsoft.com/office/drawing/2014/main" id="{50D0611A-0FA4-9529-C346-E1F27C3B5CC0}"/>
              </a:ext>
            </a:extLst>
          </p:cNvPr>
          <p:cNvSpPr txBox="1"/>
          <p:nvPr/>
        </p:nvSpPr>
        <p:spPr>
          <a:xfrm>
            <a:off x="1928185" y="8189371"/>
            <a:ext cx="9953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>
                <a:solidFill>
                  <a:schemeClr val="bg1">
                    <a:lumMod val="95000"/>
                  </a:schemeClr>
                </a:solidFill>
              </a:rPr>
              <a:t>Actively seek </a:t>
            </a:r>
          </a:p>
          <a:p>
            <a:pPr algn="ctr"/>
            <a:r>
              <a:rPr lang="en-GB" sz="1000">
                <a:solidFill>
                  <a:schemeClr val="bg1">
                    <a:lumMod val="95000"/>
                  </a:schemeClr>
                </a:solidFill>
              </a:rPr>
              <a:t>rewards</a:t>
            </a:r>
          </a:p>
        </p:txBody>
      </p:sp>
      <p:sp>
        <p:nvSpPr>
          <p:cNvPr id="313" name="TextBox 312">
            <a:extLst>
              <a:ext uri="{FF2B5EF4-FFF2-40B4-BE49-F238E27FC236}">
                <a16:creationId xmlns:a16="http://schemas.microsoft.com/office/drawing/2014/main" id="{1EC030A7-2243-9177-D2ED-89AD86A5D4A8}"/>
              </a:ext>
            </a:extLst>
          </p:cNvPr>
          <p:cNvSpPr txBox="1"/>
          <p:nvPr/>
        </p:nvSpPr>
        <p:spPr>
          <a:xfrm>
            <a:off x="1482379" y="8537048"/>
            <a:ext cx="139224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50">
                <a:solidFill>
                  <a:schemeClr val="bg1">
                    <a:lumMod val="95000"/>
                  </a:schemeClr>
                </a:solidFill>
              </a:rPr>
              <a:t>Develop independent</a:t>
            </a:r>
          </a:p>
          <a:p>
            <a:r>
              <a:rPr lang="en-GB" sz="1050">
                <a:solidFill>
                  <a:schemeClr val="bg1">
                    <a:lumMod val="95000"/>
                  </a:schemeClr>
                </a:solidFill>
              </a:rPr>
              <a:t> study skills</a:t>
            </a:r>
          </a:p>
        </p:txBody>
      </p:sp>
      <p:sp>
        <p:nvSpPr>
          <p:cNvPr id="315" name="TextBox 314">
            <a:extLst>
              <a:ext uri="{FF2B5EF4-FFF2-40B4-BE49-F238E27FC236}">
                <a16:creationId xmlns:a16="http://schemas.microsoft.com/office/drawing/2014/main" id="{5B15FFF5-413B-DB10-C800-8CFF4F03A24C}"/>
              </a:ext>
            </a:extLst>
          </p:cNvPr>
          <p:cNvSpPr txBox="1"/>
          <p:nvPr/>
        </p:nvSpPr>
        <p:spPr>
          <a:xfrm>
            <a:off x="4211046" y="8103477"/>
            <a:ext cx="1456721" cy="5539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1000">
                <a:solidFill>
                  <a:schemeClr val="bg1">
                    <a:lumMod val="95000"/>
                  </a:schemeClr>
                </a:solidFill>
              </a:rPr>
              <a:t>Celebration of success    </a:t>
            </a:r>
          </a:p>
          <a:p>
            <a:pPr algn="ctr"/>
            <a:r>
              <a:rPr lang="en-GB" sz="1000">
                <a:solidFill>
                  <a:schemeClr val="bg1">
                    <a:lumMod val="95000"/>
                  </a:schemeClr>
                </a:solidFill>
              </a:rPr>
              <a:t>Experience formal assessment</a:t>
            </a:r>
          </a:p>
        </p:txBody>
      </p:sp>
      <p:sp>
        <p:nvSpPr>
          <p:cNvPr id="317" name="TextBox 316">
            <a:extLst>
              <a:ext uri="{FF2B5EF4-FFF2-40B4-BE49-F238E27FC236}">
                <a16:creationId xmlns:a16="http://schemas.microsoft.com/office/drawing/2014/main" id="{AA5FC0AB-0CA2-C4E7-CAF0-46F43FF39C79}"/>
              </a:ext>
            </a:extLst>
          </p:cNvPr>
          <p:cNvSpPr txBox="1"/>
          <p:nvPr/>
        </p:nvSpPr>
        <p:spPr>
          <a:xfrm>
            <a:off x="6960708" y="7923294"/>
            <a:ext cx="145672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>
                <a:solidFill>
                  <a:schemeClr val="bg1">
                    <a:lumMod val="95000"/>
                  </a:schemeClr>
                </a:solidFill>
              </a:rPr>
              <a:t>Continuous improvement and consolidation in </a:t>
            </a:r>
          </a:p>
          <a:p>
            <a:pPr algn="ctr"/>
            <a:r>
              <a:rPr lang="en-GB" sz="1000">
                <a:solidFill>
                  <a:schemeClr val="bg1">
                    <a:lumMod val="95000"/>
                  </a:schemeClr>
                </a:solidFill>
              </a:rPr>
              <a:t>learning</a:t>
            </a:r>
          </a:p>
        </p:txBody>
      </p:sp>
      <p:sp>
        <p:nvSpPr>
          <p:cNvPr id="319" name="TextBox 318">
            <a:extLst>
              <a:ext uri="{FF2B5EF4-FFF2-40B4-BE49-F238E27FC236}">
                <a16:creationId xmlns:a16="http://schemas.microsoft.com/office/drawing/2014/main" id="{AE6B94CC-2A42-DE67-EA91-C46EB0E83E5A}"/>
              </a:ext>
            </a:extLst>
          </p:cNvPr>
          <p:cNvSpPr txBox="1"/>
          <p:nvPr/>
        </p:nvSpPr>
        <p:spPr>
          <a:xfrm>
            <a:off x="7758000" y="4762535"/>
            <a:ext cx="1799844" cy="86177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1000"/>
              <a:t>Take opportunities to explore the curriculum from beyond the classroom, attend trips and visits to support learning in the classroom</a:t>
            </a:r>
            <a:endParaRPr lang="en-GB" sz="100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ECAEC08-DBE9-BD44-0A24-9F87E6E01758}"/>
              </a:ext>
            </a:extLst>
          </p:cNvPr>
          <p:cNvSpPr txBox="1"/>
          <p:nvPr/>
        </p:nvSpPr>
        <p:spPr>
          <a:xfrm>
            <a:off x="4421170" y="5422574"/>
            <a:ext cx="13562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>
                <a:solidFill>
                  <a:schemeClr val="bg1">
                    <a:lumMod val="95000"/>
                  </a:schemeClr>
                </a:solidFill>
              </a:rPr>
              <a:t>Explore and identify careers opportunities 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2A36ED7E-70AD-3D92-47C1-3C86ED24CCC3}"/>
              </a:ext>
            </a:extLst>
          </p:cNvPr>
          <p:cNvSpPr txBox="1"/>
          <p:nvPr/>
        </p:nvSpPr>
        <p:spPr>
          <a:xfrm>
            <a:off x="2832846" y="6311599"/>
            <a:ext cx="1864850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>
                <a:solidFill>
                  <a:srgbClr val="0070C0"/>
                </a:solidFill>
              </a:rPr>
              <a:t>Parents' Evening</a:t>
            </a: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F4143ACF-E4C3-1F66-2EE3-3F3BD3B959C9}"/>
              </a:ext>
            </a:extLst>
          </p:cNvPr>
          <p:cNvCxnSpPr>
            <a:cxnSpLocks/>
          </p:cNvCxnSpPr>
          <p:nvPr/>
        </p:nvCxnSpPr>
        <p:spPr>
          <a:xfrm flipH="1" flipV="1">
            <a:off x="3744157" y="6140123"/>
            <a:ext cx="400618" cy="239635"/>
          </a:xfrm>
          <a:prstGeom prst="line">
            <a:avLst/>
          </a:prstGeom>
          <a:ln w="19050">
            <a:solidFill>
              <a:srgbClr val="FF00FF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1739BD32-B820-6F5B-D785-6993DE4A78BA}"/>
              </a:ext>
            </a:extLst>
          </p:cNvPr>
          <p:cNvSpPr txBox="1"/>
          <p:nvPr/>
        </p:nvSpPr>
        <p:spPr>
          <a:xfrm>
            <a:off x="3769416" y="2730151"/>
            <a:ext cx="116643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>
                <a:solidFill>
                  <a:schemeClr val="bg1"/>
                </a:solidFill>
              </a:rPr>
              <a:t>Reports to parents 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83B7657D-E2C1-927F-CCE0-A77B49B420CF}"/>
              </a:ext>
            </a:extLst>
          </p:cNvPr>
          <p:cNvSpPr txBox="1"/>
          <p:nvPr/>
        </p:nvSpPr>
        <p:spPr>
          <a:xfrm>
            <a:off x="6705442" y="3459629"/>
            <a:ext cx="2229429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/>
            <a:r>
              <a:rPr lang="en-GB" sz="1000" i="1">
                <a:cs typeface="Calibri"/>
              </a:rPr>
              <a:t>Time to reflect on the year and prepare for your next step on your journey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E6522DBA-4116-C6D4-CAAA-8636D47EBF36}"/>
              </a:ext>
            </a:extLst>
          </p:cNvPr>
          <p:cNvSpPr txBox="1"/>
          <p:nvPr/>
        </p:nvSpPr>
        <p:spPr>
          <a:xfrm>
            <a:off x="5767331" y="6725380"/>
            <a:ext cx="179908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 i="1"/>
              <a:t>Contribute to the wider school community in a whole school event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E69F176C-758A-BE8F-AADA-F468C7036FF8}"/>
              </a:ext>
            </a:extLst>
          </p:cNvPr>
          <p:cNvSpPr txBox="1"/>
          <p:nvPr/>
        </p:nvSpPr>
        <p:spPr>
          <a:xfrm>
            <a:off x="192800" y="5776757"/>
            <a:ext cx="1880563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1000" i="1"/>
              <a:t>Ensure attendance is higher than 96%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FE82F490-28F7-2837-5051-E5E453E4DFC6}"/>
              </a:ext>
            </a:extLst>
          </p:cNvPr>
          <p:cNvSpPr txBox="1"/>
          <p:nvPr/>
        </p:nvSpPr>
        <p:spPr>
          <a:xfrm>
            <a:off x="2186984" y="9270014"/>
            <a:ext cx="178525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 i="1"/>
              <a:t>Careers information and guidance</a:t>
            </a:r>
          </a:p>
        </p:txBody>
      </p: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F705722A-D50D-94E0-184F-5BD41C068201}"/>
              </a:ext>
            </a:extLst>
          </p:cNvPr>
          <p:cNvCxnSpPr>
            <a:cxnSpLocks/>
          </p:cNvCxnSpPr>
          <p:nvPr/>
        </p:nvCxnSpPr>
        <p:spPr>
          <a:xfrm flipV="1">
            <a:off x="3171280" y="8845576"/>
            <a:ext cx="173639" cy="338042"/>
          </a:xfrm>
          <a:prstGeom prst="line">
            <a:avLst/>
          </a:prstGeom>
          <a:ln w="19050">
            <a:solidFill>
              <a:srgbClr val="FF00FF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xtBox 123">
            <a:extLst>
              <a:ext uri="{FF2B5EF4-FFF2-40B4-BE49-F238E27FC236}">
                <a16:creationId xmlns:a16="http://schemas.microsoft.com/office/drawing/2014/main" id="{6166DD32-9899-6067-C73F-CA13FE5D93A6}"/>
              </a:ext>
            </a:extLst>
          </p:cNvPr>
          <p:cNvSpPr txBox="1"/>
          <p:nvPr/>
        </p:nvSpPr>
        <p:spPr>
          <a:xfrm>
            <a:off x="2285799" y="9961573"/>
            <a:ext cx="85744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 i="1"/>
              <a:t>Focus on keeping safe online</a:t>
            </a:r>
          </a:p>
        </p:txBody>
      </p: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7603F69A-3682-B278-0CB2-990F2F3235F9}"/>
              </a:ext>
            </a:extLst>
          </p:cNvPr>
          <p:cNvCxnSpPr>
            <a:cxnSpLocks/>
            <a:stCxn id="124" idx="0"/>
          </p:cNvCxnSpPr>
          <p:nvPr/>
        </p:nvCxnSpPr>
        <p:spPr>
          <a:xfrm flipH="1">
            <a:off x="2151597" y="9961573"/>
            <a:ext cx="562927" cy="0"/>
          </a:xfrm>
          <a:prstGeom prst="line">
            <a:avLst/>
          </a:prstGeom>
          <a:ln w="19050">
            <a:solidFill>
              <a:srgbClr val="FF00FF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1" name="TextBox 320">
            <a:extLst>
              <a:ext uri="{FF2B5EF4-FFF2-40B4-BE49-F238E27FC236}">
                <a16:creationId xmlns:a16="http://schemas.microsoft.com/office/drawing/2014/main" id="{8AF0DFFA-1E1A-C27F-BB50-3EAF7E0F7B8E}"/>
              </a:ext>
            </a:extLst>
          </p:cNvPr>
          <p:cNvSpPr txBox="1"/>
          <p:nvPr/>
        </p:nvSpPr>
        <p:spPr>
          <a:xfrm>
            <a:off x="2860526" y="11672417"/>
            <a:ext cx="124614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 i="1"/>
              <a:t>Participate in an extra curricular activity</a:t>
            </a:r>
          </a:p>
        </p:txBody>
      </p:sp>
      <p:sp>
        <p:nvSpPr>
          <p:cNvPr id="324" name="TextBox 323">
            <a:extLst>
              <a:ext uri="{FF2B5EF4-FFF2-40B4-BE49-F238E27FC236}">
                <a16:creationId xmlns:a16="http://schemas.microsoft.com/office/drawing/2014/main" id="{9E28960C-A34B-4A37-AB4C-399CC7FF944A}"/>
              </a:ext>
            </a:extLst>
          </p:cNvPr>
          <p:cNvSpPr txBox="1"/>
          <p:nvPr/>
        </p:nvSpPr>
        <p:spPr>
          <a:xfrm>
            <a:off x="6535128" y="9920806"/>
            <a:ext cx="72051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 i="1"/>
              <a:t>Access the Library</a:t>
            </a:r>
          </a:p>
        </p:txBody>
      </p:sp>
      <p:cxnSp>
        <p:nvCxnSpPr>
          <p:cNvPr id="326" name="Straight Connector 325">
            <a:extLst>
              <a:ext uri="{FF2B5EF4-FFF2-40B4-BE49-F238E27FC236}">
                <a16:creationId xmlns:a16="http://schemas.microsoft.com/office/drawing/2014/main" id="{650CEA50-3F29-3582-B8C5-AA98639A34F5}"/>
              </a:ext>
            </a:extLst>
          </p:cNvPr>
          <p:cNvCxnSpPr>
            <a:cxnSpLocks/>
          </p:cNvCxnSpPr>
          <p:nvPr/>
        </p:nvCxnSpPr>
        <p:spPr>
          <a:xfrm flipH="1">
            <a:off x="6642559" y="10134512"/>
            <a:ext cx="6078" cy="411361"/>
          </a:xfrm>
          <a:prstGeom prst="line">
            <a:avLst/>
          </a:prstGeom>
          <a:ln w="19050">
            <a:solidFill>
              <a:srgbClr val="FF00FF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9" name="TextBox 328">
            <a:extLst>
              <a:ext uri="{FF2B5EF4-FFF2-40B4-BE49-F238E27FC236}">
                <a16:creationId xmlns:a16="http://schemas.microsoft.com/office/drawing/2014/main" id="{9D924E4A-05E9-BEF4-235E-1B4CC22490DB}"/>
              </a:ext>
            </a:extLst>
          </p:cNvPr>
          <p:cNvSpPr txBox="1"/>
          <p:nvPr/>
        </p:nvSpPr>
        <p:spPr>
          <a:xfrm>
            <a:off x="139701" y="2839156"/>
            <a:ext cx="1387152" cy="8694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050" b="1" i="1"/>
              <a:t>Fab Friday!</a:t>
            </a:r>
          </a:p>
          <a:p>
            <a:pPr algn="ctr"/>
            <a:r>
              <a:rPr lang="en-GB" sz="1000" i="1"/>
              <a:t>You need 100% in the week to be entered in the prize draw for a chocolate treat</a:t>
            </a:r>
            <a:endParaRPr lang="en-GB" sz="1000" i="1">
              <a:cs typeface="Calibri"/>
            </a:endParaRPr>
          </a:p>
        </p:txBody>
      </p:sp>
      <p:pic>
        <p:nvPicPr>
          <p:cNvPr id="330" name="Picture 329">
            <a:extLst>
              <a:ext uri="{FF2B5EF4-FFF2-40B4-BE49-F238E27FC236}">
                <a16:creationId xmlns:a16="http://schemas.microsoft.com/office/drawing/2014/main" id="{7EC6AC59-9E26-D9B7-17A6-6E497566EBB9}"/>
              </a:ext>
            </a:extLst>
          </p:cNvPr>
          <p:cNvPicPr>
            <a:picLocks noChangeAspect="1"/>
          </p:cNvPicPr>
          <p:nvPr/>
        </p:nvPicPr>
        <p:blipFill>
          <a:blip r:embed="rId22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15873" t="15509" r="11834" b="14894"/>
          <a:stretch/>
        </p:blipFill>
        <p:spPr>
          <a:xfrm>
            <a:off x="786262" y="2097571"/>
            <a:ext cx="846315" cy="814744"/>
          </a:xfrm>
          <a:prstGeom prst="rect">
            <a:avLst/>
          </a:prstGeom>
        </p:spPr>
      </p:pic>
      <p:pic>
        <p:nvPicPr>
          <p:cNvPr id="333" name="Picture 332">
            <a:extLst>
              <a:ext uri="{FF2B5EF4-FFF2-40B4-BE49-F238E27FC236}">
                <a16:creationId xmlns:a16="http://schemas.microsoft.com/office/drawing/2014/main" id="{6A3223DA-3EB7-5BE8-FE8F-F9C90116B8D6}"/>
              </a:ext>
            </a:extLst>
          </p:cNvPr>
          <p:cNvPicPr>
            <a:picLocks noChangeAspect="1"/>
          </p:cNvPicPr>
          <p:nvPr/>
        </p:nvPicPr>
        <p:blipFill>
          <a:blip r:embed="rId23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21000" t="2563" r="21748" b="16844"/>
          <a:stretch/>
        </p:blipFill>
        <p:spPr>
          <a:xfrm rot="21140299">
            <a:off x="260425" y="9866377"/>
            <a:ext cx="515710" cy="725970"/>
          </a:xfrm>
          <a:prstGeom prst="rect">
            <a:avLst/>
          </a:prstGeom>
        </p:spPr>
      </p:pic>
      <p:pic>
        <p:nvPicPr>
          <p:cNvPr id="335" name="Picture 334">
            <a:extLst>
              <a:ext uri="{FF2B5EF4-FFF2-40B4-BE49-F238E27FC236}">
                <a16:creationId xmlns:a16="http://schemas.microsoft.com/office/drawing/2014/main" id="{9BDC6BB4-CEA0-99F0-0EC6-1088F52F1713}"/>
              </a:ext>
            </a:extLst>
          </p:cNvPr>
          <p:cNvPicPr>
            <a:picLocks noChangeAspect="1"/>
          </p:cNvPicPr>
          <p:nvPr/>
        </p:nvPicPr>
        <p:blipFill>
          <a:blip r:embed="rId24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7622" t="14383" r="10794" b="27598"/>
          <a:stretch/>
        </p:blipFill>
        <p:spPr>
          <a:xfrm>
            <a:off x="6029523" y="9946809"/>
            <a:ext cx="600891" cy="427324"/>
          </a:xfrm>
          <a:prstGeom prst="rect">
            <a:avLst/>
          </a:prstGeom>
        </p:spPr>
      </p:pic>
      <p:grpSp>
        <p:nvGrpSpPr>
          <p:cNvPr id="337" name="Group 336">
            <a:extLst>
              <a:ext uri="{FF2B5EF4-FFF2-40B4-BE49-F238E27FC236}">
                <a16:creationId xmlns:a16="http://schemas.microsoft.com/office/drawing/2014/main" id="{F44C796F-1082-C628-BD5C-4AFF523C3927}"/>
              </a:ext>
            </a:extLst>
          </p:cNvPr>
          <p:cNvGrpSpPr/>
          <p:nvPr/>
        </p:nvGrpSpPr>
        <p:grpSpPr>
          <a:xfrm>
            <a:off x="4398613" y="6225181"/>
            <a:ext cx="485943" cy="246221"/>
            <a:chOff x="12627458" y="9919092"/>
            <a:chExt cx="732359" cy="499113"/>
          </a:xfrm>
        </p:grpSpPr>
        <p:pic>
          <p:nvPicPr>
            <p:cNvPr id="338" name="Picture 6" descr="Image result for speech bubble">
              <a:extLst>
                <a:ext uri="{FF2B5EF4-FFF2-40B4-BE49-F238E27FC236}">
                  <a16:creationId xmlns:a16="http://schemas.microsoft.com/office/drawing/2014/main" id="{DD8806C9-8BBE-151A-1083-4B3BFEB569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30101" y="9919092"/>
              <a:ext cx="429716" cy="469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9" name="Picture 6" descr="Image result for speech bubble">
              <a:extLst>
                <a:ext uri="{FF2B5EF4-FFF2-40B4-BE49-F238E27FC236}">
                  <a16:creationId xmlns:a16="http://schemas.microsoft.com/office/drawing/2014/main" id="{DEA2987A-008A-B39C-B78C-16D96FAC4D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2627458" y="9948342"/>
              <a:ext cx="429716" cy="469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94686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hite Colour Wallpapers - Wallpaper Cave">
            <a:extLst>
              <a:ext uri="{FF2B5EF4-FFF2-40B4-BE49-F238E27FC236}">
                <a16:creationId xmlns:a16="http://schemas.microsoft.com/office/drawing/2014/main" id="{DF08AA48-5F59-4775-A297-6F68FAABC0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593529" y="1566202"/>
            <a:ext cx="12843142" cy="9673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69B3272-5575-6BB6-25A8-B0742A02C0FD}"/>
              </a:ext>
            </a:extLst>
          </p:cNvPr>
          <p:cNvSpPr/>
          <p:nvPr/>
        </p:nvSpPr>
        <p:spPr>
          <a:xfrm>
            <a:off x="6649660" y="2157327"/>
            <a:ext cx="2361421" cy="180233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>
                <a:solidFill>
                  <a:srgbClr val="263B7E"/>
                </a:solidFill>
                <a:latin typeface="+mj-lt"/>
              </a:rPr>
              <a:t>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EDAE03-7694-196B-0274-D4A977C8012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73" b="50000"/>
          <a:stretch/>
        </p:blipFill>
        <p:spPr>
          <a:xfrm>
            <a:off x="300633" y="208216"/>
            <a:ext cx="8614767" cy="11432979"/>
          </a:xfrm>
          <a:prstGeom prst="rect">
            <a:avLst/>
          </a:prstGeom>
        </p:spPr>
      </p:pic>
      <p:grpSp>
        <p:nvGrpSpPr>
          <p:cNvPr id="280" name="Group 279">
            <a:extLst>
              <a:ext uri="{FF2B5EF4-FFF2-40B4-BE49-F238E27FC236}">
                <a16:creationId xmlns:a16="http://schemas.microsoft.com/office/drawing/2014/main" id="{967D637F-CF2E-425D-A3A1-5E84A6C8477E}"/>
              </a:ext>
            </a:extLst>
          </p:cNvPr>
          <p:cNvGrpSpPr/>
          <p:nvPr/>
        </p:nvGrpSpPr>
        <p:grpSpPr>
          <a:xfrm>
            <a:off x="-50547" y="-18513"/>
            <a:ext cx="9760149" cy="581209"/>
            <a:chOff x="0" y="6187800"/>
            <a:chExt cx="12192001" cy="581209"/>
          </a:xfrm>
        </p:grpSpPr>
        <p:pic>
          <p:nvPicPr>
            <p:cNvPr id="283" name="Picture 16">
              <a:extLst>
                <a:ext uri="{FF2B5EF4-FFF2-40B4-BE49-F238E27FC236}">
                  <a16:creationId xmlns:a16="http://schemas.microsoft.com/office/drawing/2014/main" id="{788908E5-9BB2-4C26-A468-C5F1890F7F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189572"/>
              <a:ext cx="6642101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284" name="Picture 16">
              <a:extLst>
                <a:ext uri="{FF2B5EF4-FFF2-40B4-BE49-F238E27FC236}">
                  <a16:creationId xmlns:a16="http://schemas.microsoft.com/office/drawing/2014/main" id="{B39C0453-FB5D-489F-B8AA-1D8470483EB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977"/>
            <a:stretch/>
          </p:blipFill>
          <p:spPr bwMode="auto">
            <a:xfrm>
              <a:off x="6411799" y="6187800"/>
              <a:ext cx="5780202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</p:grp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EC642833-F2C5-4B08-9721-A4A7EB6AFBA4}"/>
              </a:ext>
            </a:extLst>
          </p:cNvPr>
          <p:cNvCxnSpPr>
            <a:cxnSpLocks/>
          </p:cNvCxnSpPr>
          <p:nvPr/>
        </p:nvCxnSpPr>
        <p:spPr>
          <a:xfrm flipH="1">
            <a:off x="15081171" y="19801956"/>
            <a:ext cx="163994" cy="6873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6" name="Rectangle 185">
            <a:extLst>
              <a:ext uri="{FF2B5EF4-FFF2-40B4-BE49-F238E27FC236}">
                <a16:creationId xmlns:a16="http://schemas.microsoft.com/office/drawing/2014/main" id="{DE6D9DEE-6B34-49A2-9402-92DF550CCE0D}"/>
              </a:ext>
            </a:extLst>
          </p:cNvPr>
          <p:cNvSpPr/>
          <p:nvPr/>
        </p:nvSpPr>
        <p:spPr>
          <a:xfrm>
            <a:off x="6407503" y="8872674"/>
            <a:ext cx="1887227" cy="73866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 fontAlgn="base"/>
            <a:r>
              <a:rPr lang="en-GB" sz="1400" b="1">
                <a:solidFill>
                  <a:srgbClr val="263B7E"/>
                </a:solidFill>
                <a:latin typeface="Corda Regular"/>
              </a:rPr>
              <a:t>Did you know that attendance impacts  achievement?</a:t>
            </a:r>
          </a:p>
        </p:txBody>
      </p:sp>
      <p:pic>
        <p:nvPicPr>
          <p:cNvPr id="285" name="Picture 18">
            <a:extLst>
              <a:ext uri="{FF2B5EF4-FFF2-40B4-BE49-F238E27FC236}">
                <a16:creationId xmlns:a16="http://schemas.microsoft.com/office/drawing/2014/main" id="{81CF3126-E98E-4244-B7BC-48410D0B8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02" y="54311"/>
            <a:ext cx="1008252" cy="1209903"/>
          </a:xfrm>
          <a:prstGeom prst="rect">
            <a:avLst/>
          </a:prstGeom>
          <a:noFill/>
          <a:ln w="28575" algn="ctr">
            <a:solidFill>
              <a:srgbClr val="063D7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2">
            <a:extLst>
              <a:ext uri="{FF2B5EF4-FFF2-40B4-BE49-F238E27FC236}">
                <a16:creationId xmlns:a16="http://schemas.microsoft.com/office/drawing/2014/main" id="{459EAF23-C0C2-985B-04F0-DDBE87D8C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260" y="12295762"/>
            <a:ext cx="9726861" cy="581026"/>
          </a:xfrm>
          <a:prstGeom prst="rect">
            <a:avLst/>
          </a:prstGeom>
          <a:solidFill>
            <a:srgbClr val="20164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4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Learning Together. Achieving High Standards.</a:t>
            </a: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57" name="Rectangle 1056"/>
          <p:cNvSpPr/>
          <p:nvPr/>
        </p:nvSpPr>
        <p:spPr>
          <a:xfrm>
            <a:off x="7232932" y="9822937"/>
            <a:ext cx="1869590" cy="2142913"/>
          </a:xfrm>
          <a:prstGeom prst="rect">
            <a:avLst/>
          </a:prstGeom>
          <a:solidFill>
            <a:schemeClr val="bg1"/>
          </a:solidFill>
          <a:ln w="76200">
            <a:solidFill>
              <a:srgbClr val="253A7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9" name="Picture 158" descr="Screen Shot 2019-10-12 at 12.46.35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88461" y="10870145"/>
            <a:ext cx="961104" cy="931663"/>
          </a:xfrm>
          <a:prstGeom prst="rect">
            <a:avLst/>
          </a:prstGeom>
        </p:spPr>
      </p:pic>
      <p:sp>
        <p:nvSpPr>
          <p:cNvPr id="202" name="Oval 201">
            <a:extLst>
              <a:ext uri="{FF2B5EF4-FFF2-40B4-BE49-F238E27FC236}">
                <a16:creationId xmlns:a16="http://schemas.microsoft.com/office/drawing/2014/main" id="{53AD2B2B-80FF-416E-90EA-256C9D0889E4}"/>
              </a:ext>
            </a:extLst>
          </p:cNvPr>
          <p:cNvSpPr/>
          <p:nvPr/>
        </p:nvSpPr>
        <p:spPr>
          <a:xfrm>
            <a:off x="6133042" y="10403014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September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FB2E303-B82A-AF11-95DB-47EB94B9B3BD}"/>
              </a:ext>
            </a:extLst>
          </p:cNvPr>
          <p:cNvSpPr/>
          <p:nvPr/>
        </p:nvSpPr>
        <p:spPr>
          <a:xfrm>
            <a:off x="2818807" y="7727624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b="1">
                <a:solidFill>
                  <a:srgbClr val="263B7E"/>
                </a:solidFill>
              </a:rPr>
              <a:t>December</a:t>
            </a:r>
            <a:endParaRPr lang="en-GB" sz="1400" b="1">
              <a:solidFill>
                <a:srgbClr val="263B7E"/>
              </a:solidFill>
              <a:cs typeface="Calibri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E3556FD-85DB-E04A-8094-BEF05751828A}"/>
              </a:ext>
            </a:extLst>
          </p:cNvPr>
          <p:cNvSpPr/>
          <p:nvPr/>
        </p:nvSpPr>
        <p:spPr>
          <a:xfrm>
            <a:off x="2989324" y="4952721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b="1">
                <a:solidFill>
                  <a:srgbClr val="263B7E"/>
                </a:solidFill>
              </a:rPr>
              <a:t>April</a:t>
            </a:r>
            <a:endParaRPr lang="en-GB" sz="1400" b="1">
              <a:solidFill>
                <a:srgbClr val="263B7E"/>
              </a:solidFill>
              <a:cs typeface="Calibri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8F75948-064E-9325-F747-50925AED14E5}"/>
              </a:ext>
            </a:extLst>
          </p:cNvPr>
          <p:cNvSpPr/>
          <p:nvPr/>
        </p:nvSpPr>
        <p:spPr>
          <a:xfrm>
            <a:off x="4935848" y="2258927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July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1B670A5-9EBA-65B7-6793-EFAB66C84374}"/>
              </a:ext>
            </a:extLst>
          </p:cNvPr>
          <p:cNvSpPr txBox="1"/>
          <p:nvPr/>
        </p:nvSpPr>
        <p:spPr>
          <a:xfrm>
            <a:off x="13127988" y="10500813"/>
            <a:ext cx="41433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>
                <a:solidFill>
                  <a:schemeClr val="bg1"/>
                </a:solidFill>
              </a:rPr>
              <a:t>...</a:t>
            </a:r>
            <a:endParaRPr lang="en-GB" sz="180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F6DD057-5ACB-830C-9D50-E78F426EE803}"/>
              </a:ext>
            </a:extLst>
          </p:cNvPr>
          <p:cNvSpPr txBox="1"/>
          <p:nvPr/>
        </p:nvSpPr>
        <p:spPr>
          <a:xfrm>
            <a:off x="2308185" y="4217176"/>
            <a:ext cx="1711945" cy="8694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050" b="1" i="1"/>
              <a:t>Fab Friday!</a:t>
            </a:r>
          </a:p>
          <a:p>
            <a:pPr algn="ctr"/>
            <a:r>
              <a:rPr lang="en-GB" sz="1000" i="1">
                <a:cs typeface="Calibri"/>
              </a:rPr>
              <a:t>You need 100% in the week to be entered in the prize draw for a chocolate treat</a:t>
            </a:r>
            <a:endParaRPr lang="en-GB" sz="1000">
              <a:cs typeface="Calibri"/>
            </a:endParaRPr>
          </a:p>
          <a:p>
            <a:pPr algn="ctr"/>
            <a:endParaRPr lang="en-GB" sz="1000" i="1">
              <a:cs typeface="Calibri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5041AAD5-9B1D-F237-49EC-DBE1D495174B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15873" t="15509" r="11834" b="14894"/>
          <a:stretch/>
        </p:blipFill>
        <p:spPr>
          <a:xfrm>
            <a:off x="2238851" y="3689151"/>
            <a:ext cx="656520" cy="632029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AE85C8E2-3167-5808-E4A6-15A8365BFF54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67924" y="8577791"/>
            <a:ext cx="1392240" cy="1131781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8A80BBD3-EF0A-B1AC-DA5B-69DC98F5EB28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14789" t="2817" r="13230" b="15848"/>
          <a:stretch/>
        </p:blipFill>
        <p:spPr>
          <a:xfrm>
            <a:off x="2197130" y="6706712"/>
            <a:ext cx="1048623" cy="1184909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4A777633-F9C2-DA8A-9455-74CD99BD5423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tretch>
            <a:fillRect/>
          </a:stretch>
        </p:blipFill>
        <p:spPr>
          <a:xfrm>
            <a:off x="278539" y="2695803"/>
            <a:ext cx="1024789" cy="699268"/>
          </a:xfrm>
          <a:prstGeom prst="rect">
            <a:avLst/>
          </a:prstGeom>
        </p:spPr>
      </p:pic>
      <p:sp>
        <p:nvSpPr>
          <p:cNvPr id="94" name="TextBox 93">
            <a:extLst>
              <a:ext uri="{FF2B5EF4-FFF2-40B4-BE49-F238E27FC236}">
                <a16:creationId xmlns:a16="http://schemas.microsoft.com/office/drawing/2014/main" id="{2A6B35AB-2E3E-E007-0F19-76EC7A3D2C27}"/>
              </a:ext>
            </a:extLst>
          </p:cNvPr>
          <p:cNvSpPr txBox="1"/>
          <p:nvPr/>
        </p:nvSpPr>
        <p:spPr>
          <a:xfrm>
            <a:off x="3733800" y="1675464"/>
            <a:ext cx="19858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/>
              <a:t>Summer rewards event for all students with 96% attendance or more for the term along with good behaviour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5E1FA77-5AC4-983E-CD71-69B1B9DDA160}"/>
              </a:ext>
            </a:extLst>
          </p:cNvPr>
          <p:cNvSpPr/>
          <p:nvPr/>
        </p:nvSpPr>
        <p:spPr>
          <a:xfrm>
            <a:off x="3119768" y="10362410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October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91C55EB-C83E-D196-FECB-6AD376041A45}"/>
              </a:ext>
            </a:extLst>
          </p:cNvPr>
          <p:cNvSpPr/>
          <p:nvPr/>
        </p:nvSpPr>
        <p:spPr>
          <a:xfrm>
            <a:off x="930793" y="9317670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November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9254CB9-2490-461F-DC11-B87B0B3B1772}"/>
              </a:ext>
            </a:extLst>
          </p:cNvPr>
          <p:cNvSpPr/>
          <p:nvPr/>
        </p:nvSpPr>
        <p:spPr>
          <a:xfrm>
            <a:off x="5631968" y="7647083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January 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DC5D852-FCCE-6E23-B789-41E21AEB1F8D}"/>
              </a:ext>
            </a:extLst>
          </p:cNvPr>
          <p:cNvSpPr/>
          <p:nvPr/>
        </p:nvSpPr>
        <p:spPr>
          <a:xfrm>
            <a:off x="7710282" y="6344470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February 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6A4D6BF-00AB-2FA7-9A8E-2DA06CC9D4A6}"/>
              </a:ext>
            </a:extLst>
          </p:cNvPr>
          <p:cNvSpPr/>
          <p:nvPr/>
        </p:nvSpPr>
        <p:spPr>
          <a:xfrm>
            <a:off x="5840692" y="5098187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March 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DBF16CE-73E7-63C0-83AB-A4E65276FB06}"/>
              </a:ext>
            </a:extLst>
          </p:cNvPr>
          <p:cNvSpPr/>
          <p:nvPr/>
        </p:nvSpPr>
        <p:spPr>
          <a:xfrm>
            <a:off x="976028" y="4061262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May 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BA96C1A-09A7-169F-147E-7C3D4C51CE49}"/>
              </a:ext>
            </a:extLst>
          </p:cNvPr>
          <p:cNvSpPr/>
          <p:nvPr/>
        </p:nvSpPr>
        <p:spPr>
          <a:xfrm>
            <a:off x="2223165" y="2258927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June </a:t>
            </a:r>
            <a:endParaRPr lang="en-GB" sz="1400">
              <a:solidFill>
                <a:srgbClr val="263B7E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4361F67-042D-9381-4CD2-1D304B3ABCE9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18334" r="18908" b="15105"/>
          <a:stretch/>
        </p:blipFill>
        <p:spPr>
          <a:xfrm>
            <a:off x="4192970" y="3987153"/>
            <a:ext cx="834987" cy="112951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6379134-577E-CBBD-B078-A33A9CC13343}"/>
              </a:ext>
            </a:extLst>
          </p:cNvPr>
          <p:cNvPicPr>
            <a:picLocks noChangeAspect="1"/>
          </p:cNvPicPr>
          <p:nvPr/>
        </p:nvPicPr>
        <p:blipFill>
          <a:blip r:embed="rId14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3683" r="4131" b="14207"/>
          <a:stretch/>
        </p:blipFill>
        <p:spPr>
          <a:xfrm rot="21048864">
            <a:off x="3320413" y="1898141"/>
            <a:ext cx="478523" cy="44534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2D29DDF-A779-9E44-4849-22053A2589CF}"/>
              </a:ext>
            </a:extLst>
          </p:cNvPr>
          <p:cNvPicPr>
            <a:picLocks noChangeAspect="1"/>
          </p:cNvPicPr>
          <p:nvPr/>
        </p:nvPicPr>
        <p:blipFill>
          <a:blip r:embed="rId15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23991" t="4164" r="24563" b="16739"/>
          <a:stretch/>
        </p:blipFill>
        <p:spPr>
          <a:xfrm rot="1627707">
            <a:off x="5605403" y="1404658"/>
            <a:ext cx="515303" cy="79226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B48D12A-58E2-BE73-1958-1F7F0535C2D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66609" y="623698"/>
            <a:ext cx="4861479" cy="626153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0BA992C4-893A-05DF-C795-2FD5530B630D}"/>
              </a:ext>
            </a:extLst>
          </p:cNvPr>
          <p:cNvSpPr txBox="1"/>
          <p:nvPr/>
        </p:nvSpPr>
        <p:spPr>
          <a:xfrm>
            <a:off x="7564287" y="9554937"/>
            <a:ext cx="156485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>
                <a:latin typeface="Bell MT" panose="02020503060305020303" pitchFamily="18" charset="0"/>
                <a:ea typeface="BatangChe" panose="020B0503020000020004" pitchFamily="49" charset="-127"/>
              </a:rPr>
              <a:t>Yr</a:t>
            </a:r>
            <a:r>
              <a:rPr lang="en-GB" sz="9600">
                <a:latin typeface="Bell MT" panose="02020503060305020303" pitchFamily="18" charset="0"/>
                <a:ea typeface="BatangChe" panose="020B0503020000020004" pitchFamily="49" charset="-127"/>
              </a:rPr>
              <a:t>8</a:t>
            </a: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C1E746B2-40BD-3F3C-065D-FB6120ED8261}"/>
              </a:ext>
            </a:extLst>
          </p:cNvPr>
          <p:cNvSpPr txBox="1"/>
          <p:nvPr/>
        </p:nvSpPr>
        <p:spPr>
          <a:xfrm>
            <a:off x="7625215" y="1724676"/>
            <a:ext cx="142218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>
                <a:solidFill>
                  <a:srgbClr val="A3BDDA"/>
                </a:solidFill>
                <a:latin typeface="Bell MT" panose="02020503060305020303" pitchFamily="18" charset="0"/>
                <a:ea typeface="BatangChe" panose="020B0503020000020004" pitchFamily="49" charset="-127"/>
              </a:rPr>
              <a:t>Yr</a:t>
            </a:r>
            <a:r>
              <a:rPr lang="en-GB" sz="9600">
                <a:solidFill>
                  <a:srgbClr val="A3BDDA"/>
                </a:solidFill>
                <a:latin typeface="Bell MT" panose="02020503060305020303" pitchFamily="18" charset="0"/>
                <a:ea typeface="BatangChe" panose="020B0503020000020004" pitchFamily="49" charset="-127"/>
              </a:rPr>
              <a:t>9</a:t>
            </a:r>
          </a:p>
        </p:txBody>
      </p:sp>
      <p:pic>
        <p:nvPicPr>
          <p:cNvPr id="257" name="Picture 256">
            <a:extLst>
              <a:ext uri="{FF2B5EF4-FFF2-40B4-BE49-F238E27FC236}">
                <a16:creationId xmlns:a16="http://schemas.microsoft.com/office/drawing/2014/main" id="{4CA7AE5D-7675-08C9-8BCE-A89F61EADBE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58145" y="557786"/>
            <a:ext cx="3369981" cy="806778"/>
          </a:xfrm>
          <a:prstGeom prst="rect">
            <a:avLst/>
          </a:prstGeom>
        </p:spPr>
      </p:pic>
      <p:pic>
        <p:nvPicPr>
          <p:cNvPr id="258" name="Picture 257">
            <a:extLst>
              <a:ext uri="{FF2B5EF4-FFF2-40B4-BE49-F238E27FC236}">
                <a16:creationId xmlns:a16="http://schemas.microsoft.com/office/drawing/2014/main" id="{AAFE7486-AC2B-73CC-81CF-D59B14FB659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32592" y="7426979"/>
            <a:ext cx="1858688" cy="7376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5D6ADDC-75EB-3803-955D-31EAFCCD6F4C}"/>
              </a:ext>
            </a:extLst>
          </p:cNvPr>
          <p:cNvPicPr>
            <a:picLocks noChangeAspect="1"/>
          </p:cNvPicPr>
          <p:nvPr/>
        </p:nvPicPr>
        <p:blipFill>
          <a:blip r:embed="rId19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tretch>
            <a:fillRect/>
          </a:stretch>
        </p:blipFill>
        <p:spPr>
          <a:xfrm>
            <a:off x="101790" y="11471648"/>
            <a:ext cx="2829798" cy="737679"/>
          </a:xfrm>
          <a:prstGeom prst="rect">
            <a:avLst/>
          </a:prstGeom>
        </p:spPr>
      </p:pic>
      <p:pic>
        <p:nvPicPr>
          <p:cNvPr id="2050" name="Picture 2" descr="Higher Jump">
            <a:extLst>
              <a:ext uri="{FF2B5EF4-FFF2-40B4-BE49-F238E27FC236}">
                <a16:creationId xmlns:a16="http://schemas.microsoft.com/office/drawing/2014/main" id="{8A3FB93A-0109-1082-CE5E-02CB258F5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848" y="2957069"/>
            <a:ext cx="1773085" cy="423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021FA6F-5311-BAEA-CF2B-DA4846124AE1}"/>
              </a:ext>
            </a:extLst>
          </p:cNvPr>
          <p:cNvSpPr txBox="1"/>
          <p:nvPr/>
        </p:nvSpPr>
        <p:spPr>
          <a:xfrm>
            <a:off x="4940828" y="11705784"/>
            <a:ext cx="2258031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000" i="1"/>
              <a:t>Start of a new academic year with new and exciting opportunities, such as School Council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236B458-C0BC-A790-3D3D-FB7BE351FAC6}"/>
              </a:ext>
            </a:extLst>
          </p:cNvPr>
          <p:cNvSpPr txBox="1"/>
          <p:nvPr/>
        </p:nvSpPr>
        <p:spPr>
          <a:xfrm>
            <a:off x="3116438" y="7168300"/>
            <a:ext cx="14818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/>
              <a:t>Operation Christmas Child - philanthropy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45015F9-F88C-86C8-6C9D-1509E98BF935}"/>
              </a:ext>
            </a:extLst>
          </p:cNvPr>
          <p:cNvSpPr txBox="1"/>
          <p:nvPr/>
        </p:nvSpPr>
        <p:spPr>
          <a:xfrm>
            <a:off x="237407" y="10662764"/>
            <a:ext cx="1410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/>
              <a:t>Pastoral Week - evaluation of progress, achievements and wellbeing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3A13BDA-CDE8-8359-F5B6-9ACFDA460F55}"/>
              </a:ext>
            </a:extLst>
          </p:cNvPr>
          <p:cNvSpPr txBox="1"/>
          <p:nvPr/>
        </p:nvSpPr>
        <p:spPr>
          <a:xfrm>
            <a:off x="1827324" y="8920948"/>
            <a:ext cx="17998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/>
              <a:t>House Week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09785BE-87D4-43F9-16F5-120AEDFA71F0}"/>
              </a:ext>
            </a:extLst>
          </p:cNvPr>
          <p:cNvSpPr txBox="1"/>
          <p:nvPr/>
        </p:nvSpPr>
        <p:spPr>
          <a:xfrm>
            <a:off x="2981893" y="9019621"/>
            <a:ext cx="23257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i="1">
                <a:solidFill>
                  <a:srgbClr val="0070C0"/>
                </a:solidFill>
              </a:rPr>
              <a:t>Celebration Evening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DA9FC01-2401-F4F0-3A81-5D2954504ACC}"/>
              </a:ext>
            </a:extLst>
          </p:cNvPr>
          <p:cNvSpPr txBox="1"/>
          <p:nvPr/>
        </p:nvSpPr>
        <p:spPr>
          <a:xfrm>
            <a:off x="8202600" y="6124130"/>
            <a:ext cx="17998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/>
              <a:t>House Week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D97242A-1150-2AB4-B3FF-5A3152EF39DB}"/>
              </a:ext>
            </a:extLst>
          </p:cNvPr>
          <p:cNvSpPr txBox="1"/>
          <p:nvPr/>
        </p:nvSpPr>
        <p:spPr>
          <a:xfrm>
            <a:off x="1928184" y="6146981"/>
            <a:ext cx="17998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/>
              <a:t>House Week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FF31CF2-998A-78FB-1D76-3C307A2416B9}"/>
              </a:ext>
            </a:extLst>
          </p:cNvPr>
          <p:cNvSpPr txBox="1"/>
          <p:nvPr/>
        </p:nvSpPr>
        <p:spPr>
          <a:xfrm>
            <a:off x="4661482" y="3592334"/>
            <a:ext cx="17998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/>
              <a:t>House Week </a:t>
            </a:r>
          </a:p>
        </p:txBody>
      </p:sp>
      <p:sp>
        <p:nvSpPr>
          <p:cNvPr id="261" name="TextBox 260">
            <a:extLst>
              <a:ext uri="{FF2B5EF4-FFF2-40B4-BE49-F238E27FC236}">
                <a16:creationId xmlns:a16="http://schemas.microsoft.com/office/drawing/2014/main" id="{FD54DD5E-E8BF-F44A-3E12-B92CD635FBF1}"/>
              </a:ext>
            </a:extLst>
          </p:cNvPr>
          <p:cNvSpPr txBox="1"/>
          <p:nvPr/>
        </p:nvSpPr>
        <p:spPr>
          <a:xfrm>
            <a:off x="3650673" y="3452177"/>
            <a:ext cx="17998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i="1">
                <a:solidFill>
                  <a:srgbClr val="0070C0"/>
                </a:solidFill>
              </a:rPr>
              <a:t>Celebration Evening</a:t>
            </a:r>
          </a:p>
        </p:txBody>
      </p:sp>
      <p:sp>
        <p:nvSpPr>
          <p:cNvPr id="262" name="TextBox 261">
            <a:extLst>
              <a:ext uri="{FF2B5EF4-FFF2-40B4-BE49-F238E27FC236}">
                <a16:creationId xmlns:a16="http://schemas.microsoft.com/office/drawing/2014/main" id="{25D7204B-86C5-5FD8-8EC0-ABCA667EA2AF}"/>
              </a:ext>
            </a:extLst>
          </p:cNvPr>
          <p:cNvSpPr txBox="1"/>
          <p:nvPr/>
        </p:nvSpPr>
        <p:spPr>
          <a:xfrm>
            <a:off x="4763084" y="9833771"/>
            <a:ext cx="16097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/>
              <a:t>House Week - representing your house in inter-house competitions and fundraising events</a:t>
            </a:r>
          </a:p>
        </p:txBody>
      </p:sp>
      <p:sp>
        <p:nvSpPr>
          <p:cNvPr id="263" name="TextBox 262">
            <a:extLst>
              <a:ext uri="{FF2B5EF4-FFF2-40B4-BE49-F238E27FC236}">
                <a16:creationId xmlns:a16="http://schemas.microsoft.com/office/drawing/2014/main" id="{5DAC3132-06E8-C431-BBD0-996A393B5D9F}"/>
              </a:ext>
            </a:extLst>
          </p:cNvPr>
          <p:cNvSpPr txBox="1"/>
          <p:nvPr/>
        </p:nvSpPr>
        <p:spPr>
          <a:xfrm>
            <a:off x="2385541" y="10014513"/>
            <a:ext cx="29600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>
                <a:solidFill>
                  <a:srgbClr val="0070C0"/>
                </a:solidFill>
              </a:rPr>
              <a:t>Personal Development Evening</a:t>
            </a:r>
          </a:p>
        </p:txBody>
      </p:sp>
      <p:grpSp>
        <p:nvGrpSpPr>
          <p:cNvPr id="264" name="Group 263">
            <a:extLst>
              <a:ext uri="{FF2B5EF4-FFF2-40B4-BE49-F238E27FC236}">
                <a16:creationId xmlns:a16="http://schemas.microsoft.com/office/drawing/2014/main" id="{6ED78931-BE3D-98AD-CEFB-C416E8EF033E}"/>
              </a:ext>
            </a:extLst>
          </p:cNvPr>
          <p:cNvGrpSpPr/>
          <p:nvPr/>
        </p:nvGrpSpPr>
        <p:grpSpPr>
          <a:xfrm>
            <a:off x="2890578" y="10272428"/>
            <a:ext cx="485943" cy="246221"/>
            <a:chOff x="12627458" y="9919092"/>
            <a:chExt cx="732359" cy="499113"/>
          </a:xfrm>
        </p:grpSpPr>
        <p:pic>
          <p:nvPicPr>
            <p:cNvPr id="265" name="Picture 6" descr="Image result for speech bubble">
              <a:extLst>
                <a:ext uri="{FF2B5EF4-FFF2-40B4-BE49-F238E27FC236}">
                  <a16:creationId xmlns:a16="http://schemas.microsoft.com/office/drawing/2014/main" id="{978E67B7-265A-582D-6BC4-F52A728AB6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30101" y="9919092"/>
              <a:ext cx="429716" cy="469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6" name="Picture 6" descr="Image result for speech bubble">
              <a:extLst>
                <a:ext uri="{FF2B5EF4-FFF2-40B4-BE49-F238E27FC236}">
                  <a16:creationId xmlns:a16="http://schemas.microsoft.com/office/drawing/2014/main" id="{C12217F9-080F-7A74-CA26-7E575C8B22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2627458" y="9948342"/>
              <a:ext cx="429716" cy="469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67" name="Picture 266">
            <a:extLst>
              <a:ext uri="{FF2B5EF4-FFF2-40B4-BE49-F238E27FC236}">
                <a16:creationId xmlns:a16="http://schemas.microsoft.com/office/drawing/2014/main" id="{D326CD6A-31A5-8BAE-63FA-1D8CC9D3EEED}"/>
              </a:ext>
            </a:extLst>
          </p:cNvPr>
          <p:cNvPicPr>
            <a:picLocks noChangeAspect="1"/>
          </p:cNvPicPr>
          <p:nvPr/>
        </p:nvPicPr>
        <p:blipFill>
          <a:blip r:embed="rId22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4987" r="4801" b="15217"/>
          <a:stretch/>
        </p:blipFill>
        <p:spPr>
          <a:xfrm>
            <a:off x="4718703" y="8805714"/>
            <a:ext cx="640009" cy="601505"/>
          </a:xfrm>
          <a:prstGeom prst="rect">
            <a:avLst/>
          </a:prstGeom>
        </p:spPr>
      </p:pic>
      <p:pic>
        <p:nvPicPr>
          <p:cNvPr id="268" name="Picture 267">
            <a:extLst>
              <a:ext uri="{FF2B5EF4-FFF2-40B4-BE49-F238E27FC236}">
                <a16:creationId xmlns:a16="http://schemas.microsoft.com/office/drawing/2014/main" id="{1FAE5F12-149A-515C-3A99-E0E6DF596BED}"/>
              </a:ext>
            </a:extLst>
          </p:cNvPr>
          <p:cNvPicPr>
            <a:picLocks noChangeAspect="1"/>
          </p:cNvPicPr>
          <p:nvPr/>
        </p:nvPicPr>
        <p:blipFill>
          <a:blip r:embed="rId22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4987" r="4801" b="15217"/>
          <a:stretch/>
        </p:blipFill>
        <p:spPr>
          <a:xfrm>
            <a:off x="3334329" y="3472501"/>
            <a:ext cx="640009" cy="601505"/>
          </a:xfrm>
          <a:prstGeom prst="rect">
            <a:avLst/>
          </a:prstGeom>
        </p:spPr>
      </p:pic>
      <p:cxnSp>
        <p:nvCxnSpPr>
          <p:cNvPr id="270" name="Straight Connector 269">
            <a:extLst>
              <a:ext uri="{FF2B5EF4-FFF2-40B4-BE49-F238E27FC236}">
                <a16:creationId xmlns:a16="http://schemas.microsoft.com/office/drawing/2014/main" id="{D175DDD5-88DA-9022-2982-136BEEB052AC}"/>
              </a:ext>
            </a:extLst>
          </p:cNvPr>
          <p:cNvCxnSpPr>
            <a:cxnSpLocks/>
          </p:cNvCxnSpPr>
          <p:nvPr/>
        </p:nvCxnSpPr>
        <p:spPr>
          <a:xfrm flipV="1">
            <a:off x="5948892" y="11465898"/>
            <a:ext cx="561381" cy="23807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Straight Connector 270">
            <a:extLst>
              <a:ext uri="{FF2B5EF4-FFF2-40B4-BE49-F238E27FC236}">
                <a16:creationId xmlns:a16="http://schemas.microsoft.com/office/drawing/2014/main" id="{E56196F8-3552-9E2E-BF03-46C4A3E569EA}"/>
              </a:ext>
            </a:extLst>
          </p:cNvPr>
          <p:cNvCxnSpPr>
            <a:cxnSpLocks/>
          </p:cNvCxnSpPr>
          <p:nvPr/>
        </p:nvCxnSpPr>
        <p:spPr>
          <a:xfrm flipH="1">
            <a:off x="3722675" y="10246384"/>
            <a:ext cx="212847" cy="29340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Straight Connector 271">
            <a:extLst>
              <a:ext uri="{FF2B5EF4-FFF2-40B4-BE49-F238E27FC236}">
                <a16:creationId xmlns:a16="http://schemas.microsoft.com/office/drawing/2014/main" id="{EEA90AF2-4ACE-4C84-5666-F998F27DAE4A}"/>
              </a:ext>
            </a:extLst>
          </p:cNvPr>
          <p:cNvCxnSpPr>
            <a:cxnSpLocks/>
          </p:cNvCxnSpPr>
          <p:nvPr/>
        </p:nvCxnSpPr>
        <p:spPr>
          <a:xfrm flipV="1">
            <a:off x="942725" y="10296157"/>
            <a:ext cx="365320" cy="36660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Straight Connector 272">
            <a:extLst>
              <a:ext uri="{FF2B5EF4-FFF2-40B4-BE49-F238E27FC236}">
                <a16:creationId xmlns:a16="http://schemas.microsoft.com/office/drawing/2014/main" id="{112ADE09-F0F7-B8FA-BB0C-C94789782784}"/>
              </a:ext>
            </a:extLst>
          </p:cNvPr>
          <p:cNvCxnSpPr>
            <a:cxnSpLocks/>
          </p:cNvCxnSpPr>
          <p:nvPr/>
        </p:nvCxnSpPr>
        <p:spPr>
          <a:xfrm flipV="1">
            <a:off x="2819721" y="8618876"/>
            <a:ext cx="365320" cy="36660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Straight Connector 274">
            <a:extLst>
              <a:ext uri="{FF2B5EF4-FFF2-40B4-BE49-F238E27FC236}">
                <a16:creationId xmlns:a16="http://schemas.microsoft.com/office/drawing/2014/main" id="{7D65C751-5224-9B31-5BF4-CD6BE7A0DEAA}"/>
              </a:ext>
            </a:extLst>
          </p:cNvPr>
          <p:cNvCxnSpPr>
            <a:cxnSpLocks/>
          </p:cNvCxnSpPr>
          <p:nvPr/>
        </p:nvCxnSpPr>
        <p:spPr>
          <a:xfrm flipH="1" flipV="1">
            <a:off x="3914996" y="8703507"/>
            <a:ext cx="318836" cy="28197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Straight Connector 275">
            <a:extLst>
              <a:ext uri="{FF2B5EF4-FFF2-40B4-BE49-F238E27FC236}">
                <a16:creationId xmlns:a16="http://schemas.microsoft.com/office/drawing/2014/main" id="{92ED688E-B897-3183-0E77-71D7F62A116B}"/>
              </a:ext>
            </a:extLst>
          </p:cNvPr>
          <p:cNvCxnSpPr>
            <a:cxnSpLocks/>
          </p:cNvCxnSpPr>
          <p:nvPr/>
        </p:nvCxnSpPr>
        <p:spPr>
          <a:xfrm flipH="1">
            <a:off x="3697969" y="7567011"/>
            <a:ext cx="97189" cy="32291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Straight Connector 276">
            <a:extLst>
              <a:ext uri="{FF2B5EF4-FFF2-40B4-BE49-F238E27FC236}">
                <a16:creationId xmlns:a16="http://schemas.microsoft.com/office/drawing/2014/main" id="{B8FB3D3B-5FCE-5BE4-42FF-6863BFFDDB2C}"/>
              </a:ext>
            </a:extLst>
          </p:cNvPr>
          <p:cNvCxnSpPr>
            <a:cxnSpLocks/>
          </p:cNvCxnSpPr>
          <p:nvPr/>
        </p:nvCxnSpPr>
        <p:spPr>
          <a:xfrm flipH="1">
            <a:off x="8780113" y="6370351"/>
            <a:ext cx="322409" cy="22672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Straight Connector 277">
            <a:extLst>
              <a:ext uri="{FF2B5EF4-FFF2-40B4-BE49-F238E27FC236}">
                <a16:creationId xmlns:a16="http://schemas.microsoft.com/office/drawing/2014/main" id="{69EF66B4-92B1-C078-B617-419CBF601E37}"/>
              </a:ext>
            </a:extLst>
          </p:cNvPr>
          <p:cNvCxnSpPr>
            <a:cxnSpLocks/>
          </p:cNvCxnSpPr>
          <p:nvPr/>
        </p:nvCxnSpPr>
        <p:spPr>
          <a:xfrm flipV="1">
            <a:off x="3245753" y="6048609"/>
            <a:ext cx="123248" cy="24886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9" name="Straight Connector 278">
            <a:extLst>
              <a:ext uri="{FF2B5EF4-FFF2-40B4-BE49-F238E27FC236}">
                <a16:creationId xmlns:a16="http://schemas.microsoft.com/office/drawing/2014/main" id="{BD6C9968-AF88-ECC6-28C1-C6B8EA08D3AA}"/>
              </a:ext>
            </a:extLst>
          </p:cNvPr>
          <p:cNvCxnSpPr>
            <a:cxnSpLocks/>
          </p:cNvCxnSpPr>
          <p:nvPr/>
        </p:nvCxnSpPr>
        <p:spPr>
          <a:xfrm flipH="1" flipV="1">
            <a:off x="5667768" y="3331513"/>
            <a:ext cx="259233" cy="35847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" name="Straight Connector 280">
            <a:extLst>
              <a:ext uri="{FF2B5EF4-FFF2-40B4-BE49-F238E27FC236}">
                <a16:creationId xmlns:a16="http://schemas.microsoft.com/office/drawing/2014/main" id="{0E424D8A-BD22-588A-DC91-79F629609DA1}"/>
              </a:ext>
            </a:extLst>
          </p:cNvPr>
          <p:cNvCxnSpPr>
            <a:cxnSpLocks/>
          </p:cNvCxnSpPr>
          <p:nvPr/>
        </p:nvCxnSpPr>
        <p:spPr>
          <a:xfrm>
            <a:off x="5082336" y="2219508"/>
            <a:ext cx="134997" cy="42727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Straight Connector 281">
            <a:extLst>
              <a:ext uri="{FF2B5EF4-FFF2-40B4-BE49-F238E27FC236}">
                <a16:creationId xmlns:a16="http://schemas.microsoft.com/office/drawing/2014/main" id="{4E1F5637-5F73-CC1B-D1DD-F6A631426EE8}"/>
              </a:ext>
            </a:extLst>
          </p:cNvPr>
          <p:cNvCxnSpPr>
            <a:cxnSpLocks/>
          </p:cNvCxnSpPr>
          <p:nvPr/>
        </p:nvCxnSpPr>
        <p:spPr>
          <a:xfrm flipV="1">
            <a:off x="4900580" y="3258141"/>
            <a:ext cx="378871" cy="20357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Straight Connector 285">
            <a:extLst>
              <a:ext uri="{FF2B5EF4-FFF2-40B4-BE49-F238E27FC236}">
                <a16:creationId xmlns:a16="http://schemas.microsoft.com/office/drawing/2014/main" id="{890C53FC-F13D-18ED-D7FB-A4B4D04516AD}"/>
              </a:ext>
            </a:extLst>
          </p:cNvPr>
          <p:cNvCxnSpPr>
            <a:cxnSpLocks/>
          </p:cNvCxnSpPr>
          <p:nvPr/>
        </p:nvCxnSpPr>
        <p:spPr>
          <a:xfrm flipH="1">
            <a:off x="4324262" y="10313647"/>
            <a:ext cx="663169" cy="40875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9" name="TextBox 2048">
            <a:extLst>
              <a:ext uri="{FF2B5EF4-FFF2-40B4-BE49-F238E27FC236}">
                <a16:creationId xmlns:a16="http://schemas.microsoft.com/office/drawing/2014/main" id="{24F397DC-CF95-ED86-043C-C56C91866893}"/>
              </a:ext>
            </a:extLst>
          </p:cNvPr>
          <p:cNvSpPr txBox="1"/>
          <p:nvPr/>
        </p:nvSpPr>
        <p:spPr>
          <a:xfrm>
            <a:off x="4559430" y="10680299"/>
            <a:ext cx="164631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>
                <a:solidFill>
                  <a:schemeClr val="bg1"/>
                </a:solidFill>
              </a:rPr>
              <a:t>Students begin to embed their knowledge and school experiences through wider opportunities</a:t>
            </a:r>
          </a:p>
        </p:txBody>
      </p:sp>
      <p:sp>
        <p:nvSpPr>
          <p:cNvPr id="2052" name="TextBox 2051">
            <a:extLst>
              <a:ext uri="{FF2B5EF4-FFF2-40B4-BE49-F238E27FC236}">
                <a16:creationId xmlns:a16="http://schemas.microsoft.com/office/drawing/2014/main" id="{5CB6FFA6-69B9-5101-3E0A-08171301E555}"/>
              </a:ext>
            </a:extLst>
          </p:cNvPr>
          <p:cNvSpPr txBox="1"/>
          <p:nvPr/>
        </p:nvSpPr>
        <p:spPr>
          <a:xfrm>
            <a:off x="3000478" y="11937618"/>
            <a:ext cx="178059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i="1"/>
              <a:t>Reflection of Year 7 journey </a:t>
            </a:r>
          </a:p>
        </p:txBody>
      </p:sp>
      <p:sp>
        <p:nvSpPr>
          <p:cNvPr id="2056" name="TextBox 2055">
            <a:extLst>
              <a:ext uri="{FF2B5EF4-FFF2-40B4-BE49-F238E27FC236}">
                <a16:creationId xmlns:a16="http://schemas.microsoft.com/office/drawing/2014/main" id="{8CAD12E4-F643-4B56-2D32-89F1A755E987}"/>
              </a:ext>
            </a:extLst>
          </p:cNvPr>
          <p:cNvSpPr txBox="1"/>
          <p:nvPr/>
        </p:nvSpPr>
        <p:spPr>
          <a:xfrm>
            <a:off x="2098957" y="9386005"/>
            <a:ext cx="15164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 i="1"/>
              <a:t>Careers information and guidance</a:t>
            </a:r>
          </a:p>
        </p:txBody>
      </p:sp>
      <p:cxnSp>
        <p:nvCxnSpPr>
          <p:cNvPr id="2057" name="Straight Connector 2056">
            <a:extLst>
              <a:ext uri="{FF2B5EF4-FFF2-40B4-BE49-F238E27FC236}">
                <a16:creationId xmlns:a16="http://schemas.microsoft.com/office/drawing/2014/main" id="{98567581-718C-58A0-D9F2-BB2BE9B52BD7}"/>
              </a:ext>
            </a:extLst>
          </p:cNvPr>
          <p:cNvCxnSpPr>
            <a:cxnSpLocks/>
          </p:cNvCxnSpPr>
          <p:nvPr/>
        </p:nvCxnSpPr>
        <p:spPr>
          <a:xfrm flipH="1" flipV="1">
            <a:off x="4121353" y="11681244"/>
            <a:ext cx="224017" cy="243606"/>
          </a:xfrm>
          <a:prstGeom prst="line">
            <a:avLst/>
          </a:prstGeom>
          <a:ln w="19050">
            <a:solidFill>
              <a:srgbClr val="FF00FF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9" name="TextBox 2058">
            <a:extLst>
              <a:ext uri="{FF2B5EF4-FFF2-40B4-BE49-F238E27FC236}">
                <a16:creationId xmlns:a16="http://schemas.microsoft.com/office/drawing/2014/main" id="{87116AFE-0D7C-9785-21CE-7AFFF8643E87}"/>
              </a:ext>
            </a:extLst>
          </p:cNvPr>
          <p:cNvSpPr txBox="1"/>
          <p:nvPr/>
        </p:nvSpPr>
        <p:spPr>
          <a:xfrm>
            <a:off x="972512" y="8465954"/>
            <a:ext cx="1642767" cy="5539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1000">
                <a:solidFill>
                  <a:schemeClr val="bg1"/>
                </a:solidFill>
              </a:rPr>
              <a:t>                Embedding our            </a:t>
            </a:r>
          </a:p>
          <a:p>
            <a:pPr algn="ctr"/>
            <a:r>
              <a:rPr lang="en-GB" sz="1000">
                <a:solidFill>
                  <a:schemeClr val="bg1"/>
                </a:solidFill>
              </a:rPr>
              <a:t>                Core Values </a:t>
            </a:r>
            <a:endParaRPr lang="en-GB" sz="1000">
              <a:solidFill>
                <a:schemeClr val="bg1"/>
              </a:solidFill>
              <a:cs typeface="Calibri"/>
            </a:endParaRPr>
          </a:p>
          <a:p>
            <a:r>
              <a:rPr lang="en-GB" sz="1000">
                <a:solidFill>
                  <a:schemeClr val="bg1"/>
                </a:solidFill>
              </a:rPr>
              <a:t>        </a:t>
            </a:r>
            <a:endParaRPr lang="en-GB" sz="1000">
              <a:solidFill>
                <a:schemeClr val="bg1"/>
              </a:solidFill>
              <a:cs typeface="Calibri"/>
            </a:endParaRPr>
          </a:p>
        </p:txBody>
      </p:sp>
      <p:sp>
        <p:nvSpPr>
          <p:cNvPr id="2062" name="TextBox 2061">
            <a:extLst>
              <a:ext uri="{FF2B5EF4-FFF2-40B4-BE49-F238E27FC236}">
                <a16:creationId xmlns:a16="http://schemas.microsoft.com/office/drawing/2014/main" id="{540EE555-60EF-5301-095A-51E6C26B8521}"/>
              </a:ext>
            </a:extLst>
          </p:cNvPr>
          <p:cNvSpPr txBox="1"/>
          <p:nvPr/>
        </p:nvSpPr>
        <p:spPr>
          <a:xfrm>
            <a:off x="4126616" y="7963882"/>
            <a:ext cx="14818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>
                <a:solidFill>
                  <a:schemeClr val="bg1"/>
                </a:solidFill>
              </a:rPr>
              <a:t>Developing a clear sense of identity in school and acknowledging where to access support</a:t>
            </a:r>
          </a:p>
        </p:txBody>
      </p:sp>
      <p:sp>
        <p:nvSpPr>
          <p:cNvPr id="2064" name="TextBox 2063">
            <a:extLst>
              <a:ext uri="{FF2B5EF4-FFF2-40B4-BE49-F238E27FC236}">
                <a16:creationId xmlns:a16="http://schemas.microsoft.com/office/drawing/2014/main" id="{210BBBAD-C2D3-8FD4-EF98-0CC4080F9549}"/>
              </a:ext>
            </a:extLst>
          </p:cNvPr>
          <p:cNvSpPr txBox="1"/>
          <p:nvPr/>
        </p:nvSpPr>
        <p:spPr>
          <a:xfrm>
            <a:off x="6998888" y="7974186"/>
            <a:ext cx="12958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>
                <a:solidFill>
                  <a:schemeClr val="bg1"/>
                </a:solidFill>
              </a:rPr>
              <a:t>Continuous improvement and consolidation in learning. </a:t>
            </a:r>
          </a:p>
        </p:txBody>
      </p:sp>
      <p:sp>
        <p:nvSpPr>
          <p:cNvPr id="2067" name="TextBox 2066">
            <a:extLst>
              <a:ext uri="{FF2B5EF4-FFF2-40B4-BE49-F238E27FC236}">
                <a16:creationId xmlns:a16="http://schemas.microsoft.com/office/drawing/2014/main" id="{D0765684-9F3B-6DBB-6C19-EFA01591CDFB}"/>
              </a:ext>
            </a:extLst>
          </p:cNvPr>
          <p:cNvSpPr txBox="1"/>
          <p:nvPr/>
        </p:nvSpPr>
        <p:spPr>
          <a:xfrm>
            <a:off x="199175" y="3395071"/>
            <a:ext cx="1104153" cy="5539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1000" i="1"/>
              <a:t>Ensure attendance is higher than 96%</a:t>
            </a:r>
          </a:p>
        </p:txBody>
      </p:sp>
      <p:sp>
        <p:nvSpPr>
          <p:cNvPr id="2071" name="TextBox 2070">
            <a:extLst>
              <a:ext uri="{FF2B5EF4-FFF2-40B4-BE49-F238E27FC236}">
                <a16:creationId xmlns:a16="http://schemas.microsoft.com/office/drawing/2014/main" id="{02D14826-E303-BB30-D95C-849130606225}"/>
              </a:ext>
            </a:extLst>
          </p:cNvPr>
          <p:cNvSpPr txBox="1"/>
          <p:nvPr/>
        </p:nvSpPr>
        <p:spPr>
          <a:xfrm>
            <a:off x="5840692" y="6612812"/>
            <a:ext cx="180109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 i="1"/>
              <a:t>Awareness and knowledge of the importance of maintaining positive relationships, mental health and well-being</a:t>
            </a:r>
          </a:p>
        </p:txBody>
      </p:sp>
      <p:sp>
        <p:nvSpPr>
          <p:cNvPr id="2074" name="TextBox 2073">
            <a:extLst>
              <a:ext uri="{FF2B5EF4-FFF2-40B4-BE49-F238E27FC236}">
                <a16:creationId xmlns:a16="http://schemas.microsoft.com/office/drawing/2014/main" id="{9F47D41A-C1ED-E713-F49B-26CD57D5A059}"/>
              </a:ext>
            </a:extLst>
          </p:cNvPr>
          <p:cNvSpPr txBox="1"/>
          <p:nvPr/>
        </p:nvSpPr>
        <p:spPr>
          <a:xfrm>
            <a:off x="4655669" y="6278676"/>
            <a:ext cx="720517" cy="5539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1000" i="1"/>
              <a:t>Access the school's library</a:t>
            </a:r>
          </a:p>
        </p:txBody>
      </p:sp>
      <p:pic>
        <p:nvPicPr>
          <p:cNvPr id="2078" name="Picture 2077">
            <a:extLst>
              <a:ext uri="{FF2B5EF4-FFF2-40B4-BE49-F238E27FC236}">
                <a16:creationId xmlns:a16="http://schemas.microsoft.com/office/drawing/2014/main" id="{65896F47-6AAB-B79F-070E-7386731801B3}"/>
              </a:ext>
            </a:extLst>
          </p:cNvPr>
          <p:cNvPicPr>
            <a:picLocks noChangeAspect="1"/>
          </p:cNvPicPr>
          <p:nvPr/>
        </p:nvPicPr>
        <p:blipFill>
          <a:blip r:embed="rId23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7622" t="14383" r="10794" b="27598"/>
          <a:stretch/>
        </p:blipFill>
        <p:spPr>
          <a:xfrm>
            <a:off x="3999464" y="6255334"/>
            <a:ext cx="719239" cy="511487"/>
          </a:xfrm>
          <a:prstGeom prst="rect">
            <a:avLst/>
          </a:prstGeom>
        </p:spPr>
      </p:pic>
      <p:sp>
        <p:nvSpPr>
          <p:cNvPr id="291" name="TextBox 290">
            <a:extLst>
              <a:ext uri="{FF2B5EF4-FFF2-40B4-BE49-F238E27FC236}">
                <a16:creationId xmlns:a16="http://schemas.microsoft.com/office/drawing/2014/main" id="{C3BDF520-E435-6F68-3106-2C794AE2AD4B}"/>
              </a:ext>
            </a:extLst>
          </p:cNvPr>
          <p:cNvSpPr txBox="1"/>
          <p:nvPr/>
        </p:nvSpPr>
        <p:spPr>
          <a:xfrm>
            <a:off x="7201512" y="5662688"/>
            <a:ext cx="125668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>
                <a:solidFill>
                  <a:schemeClr val="bg1"/>
                </a:solidFill>
              </a:rPr>
              <a:t>Reports to parents</a:t>
            </a:r>
          </a:p>
        </p:txBody>
      </p:sp>
      <p:sp>
        <p:nvSpPr>
          <p:cNvPr id="292" name="TextBox 291">
            <a:extLst>
              <a:ext uri="{FF2B5EF4-FFF2-40B4-BE49-F238E27FC236}">
                <a16:creationId xmlns:a16="http://schemas.microsoft.com/office/drawing/2014/main" id="{BB53770B-0889-F8D7-A36B-131F532902CA}"/>
              </a:ext>
            </a:extLst>
          </p:cNvPr>
          <p:cNvSpPr txBox="1"/>
          <p:nvPr/>
        </p:nvSpPr>
        <p:spPr>
          <a:xfrm>
            <a:off x="7483219" y="4571944"/>
            <a:ext cx="124614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 i="1"/>
              <a:t>Participate in an extra curricular activity</a:t>
            </a:r>
          </a:p>
        </p:txBody>
      </p:sp>
      <p:pic>
        <p:nvPicPr>
          <p:cNvPr id="294" name="Picture 293">
            <a:extLst>
              <a:ext uri="{FF2B5EF4-FFF2-40B4-BE49-F238E27FC236}">
                <a16:creationId xmlns:a16="http://schemas.microsoft.com/office/drawing/2014/main" id="{31ADA7EB-BECD-76B2-8ECA-5D3C93006E82}"/>
              </a:ext>
            </a:extLst>
          </p:cNvPr>
          <p:cNvPicPr>
            <a:picLocks noChangeAspect="1"/>
          </p:cNvPicPr>
          <p:nvPr/>
        </p:nvPicPr>
        <p:blipFill>
          <a:blip r:embed="rId24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4201" b="15312"/>
          <a:stretch/>
        </p:blipFill>
        <p:spPr>
          <a:xfrm>
            <a:off x="7120955" y="4645990"/>
            <a:ext cx="608354" cy="537797"/>
          </a:xfrm>
          <a:prstGeom prst="rect">
            <a:avLst/>
          </a:prstGeom>
        </p:spPr>
      </p:pic>
      <p:pic>
        <p:nvPicPr>
          <p:cNvPr id="296" name="Picture 295">
            <a:extLst>
              <a:ext uri="{FF2B5EF4-FFF2-40B4-BE49-F238E27FC236}">
                <a16:creationId xmlns:a16="http://schemas.microsoft.com/office/drawing/2014/main" id="{8350011D-BEB2-F823-8169-F94907E6195A}"/>
              </a:ext>
            </a:extLst>
          </p:cNvPr>
          <p:cNvPicPr>
            <a:picLocks noChangeAspect="1"/>
          </p:cNvPicPr>
          <p:nvPr/>
        </p:nvPicPr>
        <p:blipFill>
          <a:blip r:embed="rId25">
            <a:alphaModFix amt="85000"/>
            <a:duotone>
              <a:prstClr val="black"/>
              <a:schemeClr val="accent1">
                <a:lumMod val="7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349565" y="4925586"/>
            <a:ext cx="677712" cy="677712"/>
          </a:xfrm>
          <a:prstGeom prst="rect">
            <a:avLst/>
          </a:prstGeom>
        </p:spPr>
      </p:pic>
      <p:sp>
        <p:nvSpPr>
          <p:cNvPr id="298" name="TextBox 297">
            <a:extLst>
              <a:ext uri="{FF2B5EF4-FFF2-40B4-BE49-F238E27FC236}">
                <a16:creationId xmlns:a16="http://schemas.microsoft.com/office/drawing/2014/main" id="{7BB21372-34EE-996B-5701-7E0BA4466E12}"/>
              </a:ext>
            </a:extLst>
          </p:cNvPr>
          <p:cNvSpPr txBox="1"/>
          <p:nvPr/>
        </p:nvSpPr>
        <p:spPr>
          <a:xfrm>
            <a:off x="4345370" y="5385339"/>
            <a:ext cx="147904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>
                <a:solidFill>
                  <a:schemeClr val="bg1"/>
                </a:solidFill>
              </a:rPr>
              <a:t>Contribute to the wider school community in a whole school event</a:t>
            </a:r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53965ACC-2D45-D4D0-9E53-C5118268E1FB}"/>
              </a:ext>
            </a:extLst>
          </p:cNvPr>
          <p:cNvSpPr txBox="1"/>
          <p:nvPr/>
        </p:nvSpPr>
        <p:spPr>
          <a:xfrm>
            <a:off x="5011226" y="4469457"/>
            <a:ext cx="179984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 i="1"/>
              <a:t>Maintaining positive learning attitudes, high levels of attendance and motivation to be successful</a:t>
            </a:r>
          </a:p>
        </p:txBody>
      </p:sp>
      <p:sp>
        <p:nvSpPr>
          <p:cNvPr id="305" name="TextBox 304">
            <a:extLst>
              <a:ext uri="{FF2B5EF4-FFF2-40B4-BE49-F238E27FC236}">
                <a16:creationId xmlns:a16="http://schemas.microsoft.com/office/drawing/2014/main" id="{B74C71F6-50F6-D04A-8E45-BB4F5FCD9FEB}"/>
              </a:ext>
            </a:extLst>
          </p:cNvPr>
          <p:cNvSpPr txBox="1"/>
          <p:nvPr/>
        </p:nvSpPr>
        <p:spPr>
          <a:xfrm>
            <a:off x="316542" y="5473353"/>
            <a:ext cx="133150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 i="1"/>
              <a:t>Wider opportunities to develop knowledge and understanding of our wider community and our part with it</a:t>
            </a:r>
          </a:p>
        </p:txBody>
      </p:sp>
      <p:sp>
        <p:nvSpPr>
          <p:cNvPr id="308" name="TextBox 307">
            <a:extLst>
              <a:ext uri="{FF2B5EF4-FFF2-40B4-BE49-F238E27FC236}">
                <a16:creationId xmlns:a16="http://schemas.microsoft.com/office/drawing/2014/main" id="{BAB20BAE-1F94-F44C-4D4A-26EA20787BB5}"/>
              </a:ext>
            </a:extLst>
          </p:cNvPr>
          <p:cNvSpPr txBox="1"/>
          <p:nvPr/>
        </p:nvSpPr>
        <p:spPr>
          <a:xfrm>
            <a:off x="584264" y="2223511"/>
            <a:ext cx="1864850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>
                <a:solidFill>
                  <a:srgbClr val="0070C0"/>
                </a:solidFill>
              </a:rPr>
              <a:t>Parents' Evening</a:t>
            </a:r>
          </a:p>
        </p:txBody>
      </p:sp>
      <p:cxnSp>
        <p:nvCxnSpPr>
          <p:cNvPr id="309" name="Straight Connector 308">
            <a:extLst>
              <a:ext uri="{FF2B5EF4-FFF2-40B4-BE49-F238E27FC236}">
                <a16:creationId xmlns:a16="http://schemas.microsoft.com/office/drawing/2014/main" id="{61CE442F-3450-5B68-E68C-A191BC5592EE}"/>
              </a:ext>
            </a:extLst>
          </p:cNvPr>
          <p:cNvCxnSpPr>
            <a:cxnSpLocks/>
          </p:cNvCxnSpPr>
          <p:nvPr/>
        </p:nvCxnSpPr>
        <p:spPr>
          <a:xfrm>
            <a:off x="1780006" y="2547606"/>
            <a:ext cx="689373" cy="242321"/>
          </a:xfrm>
          <a:prstGeom prst="line">
            <a:avLst/>
          </a:prstGeom>
          <a:ln w="19050">
            <a:solidFill>
              <a:srgbClr val="FF00FF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" name="Straight Connector 313">
            <a:extLst>
              <a:ext uri="{FF2B5EF4-FFF2-40B4-BE49-F238E27FC236}">
                <a16:creationId xmlns:a16="http://schemas.microsoft.com/office/drawing/2014/main" id="{B9DF8A74-C696-8FD6-5C6E-22BD8B7AF897}"/>
              </a:ext>
            </a:extLst>
          </p:cNvPr>
          <p:cNvCxnSpPr>
            <a:cxnSpLocks/>
          </p:cNvCxnSpPr>
          <p:nvPr/>
        </p:nvCxnSpPr>
        <p:spPr>
          <a:xfrm>
            <a:off x="1068864" y="3486331"/>
            <a:ext cx="411839" cy="114863"/>
          </a:xfrm>
          <a:prstGeom prst="line">
            <a:avLst/>
          </a:prstGeom>
          <a:ln w="19050">
            <a:solidFill>
              <a:srgbClr val="FF00FF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" name="Group 63">
            <a:extLst>
              <a:ext uri="{FF2B5EF4-FFF2-40B4-BE49-F238E27FC236}">
                <a16:creationId xmlns:a16="http://schemas.microsoft.com/office/drawing/2014/main" id="{1B305870-FC9A-4D2E-7F82-A84453F15113}"/>
              </a:ext>
            </a:extLst>
          </p:cNvPr>
          <p:cNvGrpSpPr/>
          <p:nvPr/>
        </p:nvGrpSpPr>
        <p:grpSpPr>
          <a:xfrm>
            <a:off x="1920996" y="2045204"/>
            <a:ext cx="485943" cy="246221"/>
            <a:chOff x="12627458" y="9919092"/>
            <a:chExt cx="732359" cy="499113"/>
          </a:xfrm>
        </p:grpSpPr>
        <p:pic>
          <p:nvPicPr>
            <p:cNvPr id="67" name="Picture 6" descr="Image result for speech bubble">
              <a:extLst>
                <a:ext uri="{FF2B5EF4-FFF2-40B4-BE49-F238E27FC236}">
                  <a16:creationId xmlns:a16="http://schemas.microsoft.com/office/drawing/2014/main" id="{694112CF-B499-A2CF-1146-24A7D997E8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30101" y="9919092"/>
              <a:ext cx="429716" cy="469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" name="Picture 6" descr="Image result for speech bubble">
              <a:extLst>
                <a:ext uri="{FF2B5EF4-FFF2-40B4-BE49-F238E27FC236}">
                  <a16:creationId xmlns:a16="http://schemas.microsoft.com/office/drawing/2014/main" id="{C86F114D-59D0-C11F-ACFF-FEF67ACC4F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2627458" y="9948342"/>
              <a:ext cx="429716" cy="469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A5D1621B-45C8-5391-12FD-447EC512951D}"/>
              </a:ext>
            </a:extLst>
          </p:cNvPr>
          <p:cNvSpPr txBox="1"/>
          <p:nvPr/>
        </p:nvSpPr>
        <p:spPr>
          <a:xfrm>
            <a:off x="6705442" y="3459629"/>
            <a:ext cx="2229429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/>
            <a:r>
              <a:rPr lang="en-GB" sz="1000" i="1">
                <a:cs typeface="Calibri"/>
              </a:rPr>
              <a:t>Time to reflect on the year and prepare for your next step on your journey</a:t>
            </a:r>
          </a:p>
        </p:txBody>
      </p:sp>
    </p:spTree>
    <p:extLst>
      <p:ext uri="{BB962C8B-B14F-4D97-AF65-F5344CB8AC3E}">
        <p14:creationId xmlns:p14="http://schemas.microsoft.com/office/powerpoint/2010/main" val="3344536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hite Colour Wallpapers - Wallpaper Cave">
            <a:extLst>
              <a:ext uri="{FF2B5EF4-FFF2-40B4-BE49-F238E27FC236}">
                <a16:creationId xmlns:a16="http://schemas.microsoft.com/office/drawing/2014/main" id="{DF08AA48-5F59-4775-A297-6F68FAABC0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593529" y="1566202"/>
            <a:ext cx="12843142" cy="9673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DD686CC-0FB2-B5BC-47E4-41764ADD7D0B}"/>
              </a:ext>
            </a:extLst>
          </p:cNvPr>
          <p:cNvSpPr/>
          <p:nvPr/>
        </p:nvSpPr>
        <p:spPr>
          <a:xfrm>
            <a:off x="6649660" y="2157327"/>
            <a:ext cx="2361421" cy="180233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>
                <a:solidFill>
                  <a:srgbClr val="263B7E"/>
                </a:solidFill>
                <a:latin typeface="+mj-lt"/>
              </a:rPr>
              <a:t>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EDAE03-7694-196B-0274-D4A977C8012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635" b="50000"/>
          <a:stretch/>
        </p:blipFill>
        <p:spPr>
          <a:xfrm>
            <a:off x="300634" y="208216"/>
            <a:ext cx="8589366" cy="11432979"/>
          </a:xfrm>
          <a:prstGeom prst="rect">
            <a:avLst/>
          </a:prstGeom>
        </p:spPr>
      </p:pic>
      <p:grpSp>
        <p:nvGrpSpPr>
          <p:cNvPr id="280" name="Group 279">
            <a:extLst>
              <a:ext uri="{FF2B5EF4-FFF2-40B4-BE49-F238E27FC236}">
                <a16:creationId xmlns:a16="http://schemas.microsoft.com/office/drawing/2014/main" id="{967D637F-CF2E-425D-A3A1-5E84A6C8477E}"/>
              </a:ext>
            </a:extLst>
          </p:cNvPr>
          <p:cNvGrpSpPr/>
          <p:nvPr/>
        </p:nvGrpSpPr>
        <p:grpSpPr>
          <a:xfrm>
            <a:off x="-50547" y="-18513"/>
            <a:ext cx="9760149" cy="581209"/>
            <a:chOff x="0" y="6187800"/>
            <a:chExt cx="12192001" cy="581209"/>
          </a:xfrm>
        </p:grpSpPr>
        <p:pic>
          <p:nvPicPr>
            <p:cNvPr id="283" name="Picture 16">
              <a:extLst>
                <a:ext uri="{FF2B5EF4-FFF2-40B4-BE49-F238E27FC236}">
                  <a16:creationId xmlns:a16="http://schemas.microsoft.com/office/drawing/2014/main" id="{788908E5-9BB2-4C26-A468-C5F1890F7F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189572"/>
              <a:ext cx="6642101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284" name="Picture 16">
              <a:extLst>
                <a:ext uri="{FF2B5EF4-FFF2-40B4-BE49-F238E27FC236}">
                  <a16:creationId xmlns:a16="http://schemas.microsoft.com/office/drawing/2014/main" id="{B39C0453-FB5D-489F-B8AA-1D8470483EB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977"/>
            <a:stretch/>
          </p:blipFill>
          <p:spPr bwMode="auto">
            <a:xfrm>
              <a:off x="6411799" y="6187800"/>
              <a:ext cx="5780202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</p:grp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EC642833-F2C5-4B08-9721-A4A7EB6AFBA4}"/>
              </a:ext>
            </a:extLst>
          </p:cNvPr>
          <p:cNvCxnSpPr>
            <a:cxnSpLocks/>
          </p:cNvCxnSpPr>
          <p:nvPr/>
        </p:nvCxnSpPr>
        <p:spPr>
          <a:xfrm flipH="1">
            <a:off x="15081171" y="19801956"/>
            <a:ext cx="163994" cy="6873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6" name="Rectangle 185">
            <a:extLst>
              <a:ext uri="{FF2B5EF4-FFF2-40B4-BE49-F238E27FC236}">
                <a16:creationId xmlns:a16="http://schemas.microsoft.com/office/drawing/2014/main" id="{DE6D9DEE-6B34-49A2-9402-92DF550CCE0D}"/>
              </a:ext>
            </a:extLst>
          </p:cNvPr>
          <p:cNvSpPr/>
          <p:nvPr/>
        </p:nvSpPr>
        <p:spPr>
          <a:xfrm>
            <a:off x="6407503" y="8872674"/>
            <a:ext cx="188722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GB" sz="1400" b="1">
                <a:solidFill>
                  <a:srgbClr val="263B7E"/>
                </a:solidFill>
                <a:latin typeface="Corda Regular"/>
              </a:rPr>
              <a:t>Did you know that attendance impacts upon achievement?</a:t>
            </a:r>
          </a:p>
        </p:txBody>
      </p:sp>
      <p:pic>
        <p:nvPicPr>
          <p:cNvPr id="285" name="Picture 18">
            <a:extLst>
              <a:ext uri="{FF2B5EF4-FFF2-40B4-BE49-F238E27FC236}">
                <a16:creationId xmlns:a16="http://schemas.microsoft.com/office/drawing/2014/main" id="{81CF3126-E98E-4244-B7BC-48410D0B8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02" y="54311"/>
            <a:ext cx="1008252" cy="1209903"/>
          </a:xfrm>
          <a:prstGeom prst="rect">
            <a:avLst/>
          </a:prstGeom>
          <a:noFill/>
          <a:ln w="28575" algn="ctr">
            <a:solidFill>
              <a:srgbClr val="063D7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cxnSp>
        <p:nvCxnSpPr>
          <p:cNvPr id="295" name="Straight Connector 294">
            <a:extLst>
              <a:ext uri="{FF2B5EF4-FFF2-40B4-BE49-F238E27FC236}">
                <a16:creationId xmlns:a16="http://schemas.microsoft.com/office/drawing/2014/main" id="{6B1D12AC-181C-4ABC-A1DD-14D25CCB7AE2}"/>
              </a:ext>
            </a:extLst>
          </p:cNvPr>
          <p:cNvCxnSpPr>
            <a:cxnSpLocks/>
          </p:cNvCxnSpPr>
          <p:nvPr/>
        </p:nvCxnSpPr>
        <p:spPr>
          <a:xfrm flipH="1">
            <a:off x="8401354" y="5733881"/>
            <a:ext cx="163659" cy="405718"/>
          </a:xfrm>
          <a:prstGeom prst="line">
            <a:avLst/>
          </a:prstGeom>
          <a:ln w="19050">
            <a:solidFill>
              <a:srgbClr val="FF00FF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Box 2">
            <a:extLst>
              <a:ext uri="{FF2B5EF4-FFF2-40B4-BE49-F238E27FC236}">
                <a16:creationId xmlns:a16="http://schemas.microsoft.com/office/drawing/2014/main" id="{459EAF23-C0C2-985B-04F0-DDBE87D8C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260" y="12295762"/>
            <a:ext cx="9726861" cy="581026"/>
          </a:xfrm>
          <a:prstGeom prst="rect">
            <a:avLst/>
          </a:prstGeom>
          <a:solidFill>
            <a:srgbClr val="20164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4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Learning Together. Achieving High Standards.</a:t>
            </a: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57" name="Rectangle 1056"/>
          <p:cNvSpPr/>
          <p:nvPr/>
        </p:nvSpPr>
        <p:spPr>
          <a:xfrm>
            <a:off x="7232932" y="9822937"/>
            <a:ext cx="1869590" cy="2142913"/>
          </a:xfrm>
          <a:prstGeom prst="rect">
            <a:avLst/>
          </a:prstGeom>
          <a:solidFill>
            <a:schemeClr val="bg1"/>
          </a:solidFill>
          <a:ln w="76200">
            <a:solidFill>
              <a:srgbClr val="253A7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9" name="Picture 158" descr="Screen Shot 2019-10-12 at 12.46.35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88461" y="10870145"/>
            <a:ext cx="961104" cy="931663"/>
          </a:xfrm>
          <a:prstGeom prst="rect">
            <a:avLst/>
          </a:prstGeom>
        </p:spPr>
      </p:pic>
      <p:sp>
        <p:nvSpPr>
          <p:cNvPr id="202" name="Oval 201">
            <a:extLst>
              <a:ext uri="{FF2B5EF4-FFF2-40B4-BE49-F238E27FC236}">
                <a16:creationId xmlns:a16="http://schemas.microsoft.com/office/drawing/2014/main" id="{53AD2B2B-80FF-416E-90EA-256C9D0889E4}"/>
              </a:ext>
            </a:extLst>
          </p:cNvPr>
          <p:cNvSpPr/>
          <p:nvPr/>
        </p:nvSpPr>
        <p:spPr>
          <a:xfrm>
            <a:off x="6133042" y="10403014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September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FB2E303-B82A-AF11-95DB-47EB94B9B3BD}"/>
              </a:ext>
            </a:extLst>
          </p:cNvPr>
          <p:cNvSpPr/>
          <p:nvPr/>
        </p:nvSpPr>
        <p:spPr>
          <a:xfrm>
            <a:off x="2818807" y="7727624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u="sng">
                <a:solidFill>
                  <a:srgbClr val="263B7E"/>
                </a:solidFill>
              </a:rPr>
              <a:t>December</a:t>
            </a:r>
            <a:endParaRPr lang="en-GB" sz="1400" b="1" u="sng">
              <a:solidFill>
                <a:srgbClr val="263B7E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E3556FD-85DB-E04A-8094-BEF05751828A}"/>
              </a:ext>
            </a:extLst>
          </p:cNvPr>
          <p:cNvSpPr/>
          <p:nvPr/>
        </p:nvSpPr>
        <p:spPr>
          <a:xfrm>
            <a:off x="2989324" y="4952721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b="1">
                <a:solidFill>
                  <a:srgbClr val="263B7E"/>
                </a:solidFill>
              </a:rPr>
              <a:t>April</a:t>
            </a:r>
            <a:endParaRPr lang="en-GB" sz="1400" b="1">
              <a:solidFill>
                <a:srgbClr val="263B7E"/>
              </a:solidFill>
              <a:cs typeface="Calibri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8F75948-064E-9325-F747-50925AED14E5}"/>
              </a:ext>
            </a:extLst>
          </p:cNvPr>
          <p:cNvSpPr/>
          <p:nvPr/>
        </p:nvSpPr>
        <p:spPr>
          <a:xfrm>
            <a:off x="4935848" y="2258927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July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1B670A5-9EBA-65B7-6793-EFAB66C84374}"/>
              </a:ext>
            </a:extLst>
          </p:cNvPr>
          <p:cNvSpPr txBox="1"/>
          <p:nvPr/>
        </p:nvSpPr>
        <p:spPr>
          <a:xfrm>
            <a:off x="13127988" y="10500813"/>
            <a:ext cx="41433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>
                <a:solidFill>
                  <a:schemeClr val="bg1"/>
                </a:solidFill>
              </a:rPr>
              <a:t>...</a:t>
            </a:r>
            <a:endParaRPr lang="en-GB" sz="180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F6DD057-5ACB-830C-9D50-E78F426EE803}"/>
              </a:ext>
            </a:extLst>
          </p:cNvPr>
          <p:cNvSpPr txBox="1"/>
          <p:nvPr/>
        </p:nvSpPr>
        <p:spPr>
          <a:xfrm>
            <a:off x="92425" y="2908674"/>
            <a:ext cx="1392240" cy="10310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050" b="1" i="1"/>
              <a:t>Fab Friday!</a:t>
            </a:r>
          </a:p>
          <a:p>
            <a:pPr algn="ctr"/>
            <a:r>
              <a:rPr lang="en-GB" sz="1000" i="1">
                <a:cs typeface="Calibri"/>
              </a:rPr>
              <a:t>You need 100% in the week to be entered in the prize draw for a chocolate treat</a:t>
            </a:r>
            <a:endParaRPr lang="en-GB" sz="1000">
              <a:cs typeface="Calibri"/>
            </a:endParaRPr>
          </a:p>
          <a:p>
            <a:pPr algn="ctr"/>
            <a:endParaRPr lang="en-GB" sz="1050" b="1" i="1">
              <a:cs typeface="Calibri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5041AAD5-9B1D-F237-49EC-DBE1D495174B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15873" t="15509" r="11834" b="14894"/>
          <a:stretch/>
        </p:blipFill>
        <p:spPr>
          <a:xfrm>
            <a:off x="526273" y="2339546"/>
            <a:ext cx="612278" cy="589437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AE85C8E2-3167-5808-E4A6-15A8365BFF54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67924" y="8577791"/>
            <a:ext cx="1392240" cy="1131781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8A80BBD3-EF0A-B1AC-DA5B-69DC98F5EB28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14789" t="2817" r="13230" b="15848"/>
          <a:stretch/>
        </p:blipFill>
        <p:spPr>
          <a:xfrm>
            <a:off x="2436824" y="6603204"/>
            <a:ext cx="1048623" cy="1184909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4A777633-F9C2-DA8A-9455-74CD99BD5423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tretch>
            <a:fillRect/>
          </a:stretch>
        </p:blipFill>
        <p:spPr>
          <a:xfrm>
            <a:off x="206554" y="5237472"/>
            <a:ext cx="1024789" cy="699268"/>
          </a:xfrm>
          <a:prstGeom prst="rect">
            <a:avLst/>
          </a:prstGeom>
        </p:spPr>
      </p:pic>
      <p:sp>
        <p:nvSpPr>
          <p:cNvPr id="94" name="TextBox 93">
            <a:extLst>
              <a:ext uri="{FF2B5EF4-FFF2-40B4-BE49-F238E27FC236}">
                <a16:creationId xmlns:a16="http://schemas.microsoft.com/office/drawing/2014/main" id="{2A6B35AB-2E3E-E007-0F19-76EC7A3D2C27}"/>
              </a:ext>
            </a:extLst>
          </p:cNvPr>
          <p:cNvSpPr txBox="1"/>
          <p:nvPr/>
        </p:nvSpPr>
        <p:spPr>
          <a:xfrm>
            <a:off x="3733800" y="1675464"/>
            <a:ext cx="19858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/>
              <a:t>Summer rewards event for all students with 96% attendance or more for the term along with good behaviour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5E1FA77-5AC4-983E-CD71-69B1B9DDA160}"/>
              </a:ext>
            </a:extLst>
          </p:cNvPr>
          <p:cNvSpPr/>
          <p:nvPr/>
        </p:nvSpPr>
        <p:spPr>
          <a:xfrm>
            <a:off x="3435801" y="10338292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October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91C55EB-C83E-D196-FECB-6AD376041A45}"/>
              </a:ext>
            </a:extLst>
          </p:cNvPr>
          <p:cNvSpPr/>
          <p:nvPr/>
        </p:nvSpPr>
        <p:spPr>
          <a:xfrm>
            <a:off x="930793" y="9317670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November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9254CB9-2490-461F-DC11-B87B0B3B1772}"/>
              </a:ext>
            </a:extLst>
          </p:cNvPr>
          <p:cNvSpPr/>
          <p:nvPr/>
        </p:nvSpPr>
        <p:spPr>
          <a:xfrm>
            <a:off x="5631968" y="7647083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January 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DC5D852-FCCE-6E23-B789-41E21AEB1F8D}"/>
              </a:ext>
            </a:extLst>
          </p:cNvPr>
          <p:cNvSpPr/>
          <p:nvPr/>
        </p:nvSpPr>
        <p:spPr>
          <a:xfrm>
            <a:off x="7710282" y="6344470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February 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6A4D6BF-00AB-2FA7-9A8E-2DA06CC9D4A6}"/>
              </a:ext>
            </a:extLst>
          </p:cNvPr>
          <p:cNvSpPr/>
          <p:nvPr/>
        </p:nvSpPr>
        <p:spPr>
          <a:xfrm>
            <a:off x="5840692" y="5098187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March 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DBF16CE-73E7-63C0-83AB-A4E65276FB06}"/>
              </a:ext>
            </a:extLst>
          </p:cNvPr>
          <p:cNvSpPr/>
          <p:nvPr/>
        </p:nvSpPr>
        <p:spPr>
          <a:xfrm>
            <a:off x="976028" y="4061262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May 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BA96C1A-09A7-169F-147E-7C3D4C51CE49}"/>
              </a:ext>
            </a:extLst>
          </p:cNvPr>
          <p:cNvSpPr/>
          <p:nvPr/>
        </p:nvSpPr>
        <p:spPr>
          <a:xfrm>
            <a:off x="2223165" y="2258927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June </a:t>
            </a:r>
            <a:endParaRPr lang="en-GB" sz="1400">
              <a:solidFill>
                <a:srgbClr val="263B7E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4361F67-042D-9381-4CD2-1D304B3ABCE9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18334" r="18908" b="15105"/>
          <a:stretch/>
        </p:blipFill>
        <p:spPr>
          <a:xfrm>
            <a:off x="4192970" y="3987153"/>
            <a:ext cx="834987" cy="112951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6379134-577E-CBBD-B078-A33A9CC13343}"/>
              </a:ext>
            </a:extLst>
          </p:cNvPr>
          <p:cNvPicPr>
            <a:picLocks noChangeAspect="1"/>
          </p:cNvPicPr>
          <p:nvPr/>
        </p:nvPicPr>
        <p:blipFill>
          <a:blip r:embed="rId14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3683" r="4131" b="14207"/>
          <a:stretch/>
        </p:blipFill>
        <p:spPr>
          <a:xfrm rot="21048864">
            <a:off x="3320413" y="1898141"/>
            <a:ext cx="478523" cy="44534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2D29DDF-A779-9E44-4849-22053A2589CF}"/>
              </a:ext>
            </a:extLst>
          </p:cNvPr>
          <p:cNvPicPr>
            <a:picLocks noChangeAspect="1"/>
          </p:cNvPicPr>
          <p:nvPr/>
        </p:nvPicPr>
        <p:blipFill>
          <a:blip r:embed="rId15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23991" t="4164" r="24563" b="16739"/>
          <a:stretch/>
        </p:blipFill>
        <p:spPr>
          <a:xfrm rot="1627707">
            <a:off x="5605403" y="1404658"/>
            <a:ext cx="515303" cy="79226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B48D12A-58E2-BE73-1958-1F7F0535C2D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66609" y="623698"/>
            <a:ext cx="4861479" cy="626153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0BA992C4-893A-05DF-C795-2FD5530B630D}"/>
              </a:ext>
            </a:extLst>
          </p:cNvPr>
          <p:cNvSpPr txBox="1"/>
          <p:nvPr/>
        </p:nvSpPr>
        <p:spPr>
          <a:xfrm>
            <a:off x="7564287" y="9554937"/>
            <a:ext cx="156485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>
                <a:latin typeface="Bell MT" panose="02020503060305020303" pitchFamily="18" charset="0"/>
                <a:ea typeface="BatangChe" panose="020B0503020000020004" pitchFamily="49" charset="-127"/>
              </a:rPr>
              <a:t>Yr</a:t>
            </a:r>
            <a:r>
              <a:rPr lang="en-GB" sz="9600">
                <a:latin typeface="Bell MT" panose="02020503060305020303" pitchFamily="18" charset="0"/>
                <a:ea typeface="BatangChe" panose="020B0503020000020004" pitchFamily="49" charset="-127"/>
              </a:rPr>
              <a:t>9</a:t>
            </a: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C1E746B2-40BD-3F3C-065D-FB6120ED8261}"/>
              </a:ext>
            </a:extLst>
          </p:cNvPr>
          <p:cNvSpPr txBox="1"/>
          <p:nvPr/>
        </p:nvSpPr>
        <p:spPr>
          <a:xfrm>
            <a:off x="7354584" y="1846329"/>
            <a:ext cx="172034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>
                <a:solidFill>
                  <a:srgbClr val="A3BDDA"/>
                </a:solidFill>
                <a:latin typeface="Bell MT" panose="02020503060305020303" pitchFamily="18" charset="0"/>
                <a:ea typeface="BatangChe" panose="020B0503020000020004" pitchFamily="49" charset="-127"/>
              </a:rPr>
              <a:t>Yr</a:t>
            </a:r>
            <a:r>
              <a:rPr lang="en-GB" sz="8000">
                <a:solidFill>
                  <a:srgbClr val="A3BDDA"/>
                </a:solidFill>
                <a:latin typeface="Bell MT" panose="02020503060305020303" pitchFamily="18" charset="0"/>
                <a:ea typeface="BatangChe" panose="020B0503020000020004" pitchFamily="49" charset="-127"/>
              </a:rPr>
              <a:t>10</a:t>
            </a:r>
            <a:endParaRPr lang="en-GB" sz="8800">
              <a:solidFill>
                <a:srgbClr val="A3BDDA"/>
              </a:solidFill>
              <a:latin typeface="Bell MT" panose="02020503060305020303" pitchFamily="18" charset="0"/>
              <a:ea typeface="BatangChe" panose="020B0503020000020004" pitchFamily="49" charset="-127"/>
            </a:endParaRPr>
          </a:p>
        </p:txBody>
      </p:sp>
      <p:pic>
        <p:nvPicPr>
          <p:cNvPr id="257" name="Picture 256">
            <a:extLst>
              <a:ext uri="{FF2B5EF4-FFF2-40B4-BE49-F238E27FC236}">
                <a16:creationId xmlns:a16="http://schemas.microsoft.com/office/drawing/2014/main" id="{4CA7AE5D-7675-08C9-8BCE-A89F61EADBE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58145" y="557786"/>
            <a:ext cx="3369981" cy="806778"/>
          </a:xfrm>
          <a:prstGeom prst="rect">
            <a:avLst/>
          </a:prstGeom>
        </p:spPr>
      </p:pic>
      <p:pic>
        <p:nvPicPr>
          <p:cNvPr id="258" name="Picture 257">
            <a:extLst>
              <a:ext uri="{FF2B5EF4-FFF2-40B4-BE49-F238E27FC236}">
                <a16:creationId xmlns:a16="http://schemas.microsoft.com/office/drawing/2014/main" id="{AAFE7486-AC2B-73CC-81CF-D59B14FB659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66188" y="6715536"/>
            <a:ext cx="1858688" cy="737680"/>
          </a:xfrm>
          <a:prstGeom prst="rect">
            <a:avLst/>
          </a:prstGeom>
        </p:spPr>
      </p:pic>
      <p:pic>
        <p:nvPicPr>
          <p:cNvPr id="2050" name="Picture 2" descr="Higher Jump">
            <a:extLst>
              <a:ext uri="{FF2B5EF4-FFF2-40B4-BE49-F238E27FC236}">
                <a16:creationId xmlns:a16="http://schemas.microsoft.com/office/drawing/2014/main" id="{8A3FB93A-0109-1082-CE5E-02CB258F5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84" y="11526641"/>
            <a:ext cx="3418531" cy="716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934584-8A0C-1E5A-2B84-D9543D608E36}"/>
              </a:ext>
            </a:extLst>
          </p:cNvPr>
          <p:cNvPicPr>
            <a:picLocks noChangeAspect="1"/>
          </p:cNvPicPr>
          <p:nvPr/>
        </p:nvPicPr>
        <p:blipFill>
          <a:blip r:embed="rId20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tretch>
            <a:fillRect/>
          </a:stretch>
        </p:blipFill>
        <p:spPr>
          <a:xfrm>
            <a:off x="7270735" y="2957650"/>
            <a:ext cx="1699543" cy="41497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10522B4-D143-31F5-D9BF-5C8BE893539F}"/>
              </a:ext>
            </a:extLst>
          </p:cNvPr>
          <p:cNvSpPr txBox="1"/>
          <p:nvPr/>
        </p:nvSpPr>
        <p:spPr>
          <a:xfrm>
            <a:off x="4949294" y="11688851"/>
            <a:ext cx="2325765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000" i="1"/>
              <a:t>Start of a new academic year with new and exciting opportunities, such as School Council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A1AD58E-392C-6CDF-BA38-16EC34BA9F9A}"/>
              </a:ext>
            </a:extLst>
          </p:cNvPr>
          <p:cNvSpPr txBox="1"/>
          <p:nvPr/>
        </p:nvSpPr>
        <p:spPr>
          <a:xfrm>
            <a:off x="3371270" y="7168944"/>
            <a:ext cx="14818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/>
              <a:t>Operation Christmas Child - philanthropy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A7805D5-34D9-B90D-0C79-BD7C133B74A6}"/>
              </a:ext>
            </a:extLst>
          </p:cNvPr>
          <p:cNvSpPr txBox="1"/>
          <p:nvPr/>
        </p:nvSpPr>
        <p:spPr>
          <a:xfrm>
            <a:off x="237407" y="10662764"/>
            <a:ext cx="1410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/>
              <a:t>Pastoral Week - evaluation of progress, achievements and wellbeing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0DC76C5-A3D0-15BA-9336-A56765B3EA85}"/>
              </a:ext>
            </a:extLst>
          </p:cNvPr>
          <p:cNvSpPr txBox="1"/>
          <p:nvPr/>
        </p:nvSpPr>
        <p:spPr>
          <a:xfrm>
            <a:off x="1827324" y="8920948"/>
            <a:ext cx="17998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/>
              <a:t>House Week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63F7526-11E1-222B-F8D7-828BFFB02825}"/>
              </a:ext>
            </a:extLst>
          </p:cNvPr>
          <p:cNvSpPr txBox="1"/>
          <p:nvPr/>
        </p:nvSpPr>
        <p:spPr>
          <a:xfrm>
            <a:off x="2981893" y="9019621"/>
            <a:ext cx="23257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i="1">
                <a:solidFill>
                  <a:srgbClr val="0070C0"/>
                </a:solidFill>
              </a:rPr>
              <a:t>Celebration Evening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8EC1754-DA64-19F7-B511-10FF1649240B}"/>
              </a:ext>
            </a:extLst>
          </p:cNvPr>
          <p:cNvSpPr txBox="1"/>
          <p:nvPr/>
        </p:nvSpPr>
        <p:spPr>
          <a:xfrm>
            <a:off x="8202600" y="6124130"/>
            <a:ext cx="17998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/>
              <a:t>House Week 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E4D834DA-3F17-A50B-B6E3-5B3D1E08F669}"/>
              </a:ext>
            </a:extLst>
          </p:cNvPr>
          <p:cNvSpPr txBox="1"/>
          <p:nvPr/>
        </p:nvSpPr>
        <p:spPr>
          <a:xfrm>
            <a:off x="1928184" y="6146981"/>
            <a:ext cx="17998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/>
              <a:t>House Week </a:t>
            </a:r>
          </a:p>
        </p:txBody>
      </p:sp>
      <p:sp>
        <p:nvSpPr>
          <p:cNvPr id="260" name="TextBox 259">
            <a:extLst>
              <a:ext uri="{FF2B5EF4-FFF2-40B4-BE49-F238E27FC236}">
                <a16:creationId xmlns:a16="http://schemas.microsoft.com/office/drawing/2014/main" id="{A2A730D7-7A1F-70DD-1FB2-BC5562128CAA}"/>
              </a:ext>
            </a:extLst>
          </p:cNvPr>
          <p:cNvSpPr txBox="1"/>
          <p:nvPr/>
        </p:nvSpPr>
        <p:spPr>
          <a:xfrm>
            <a:off x="4661482" y="3592334"/>
            <a:ext cx="17998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/>
              <a:t>House Week </a:t>
            </a:r>
          </a:p>
        </p:txBody>
      </p:sp>
      <p:sp>
        <p:nvSpPr>
          <p:cNvPr id="261" name="TextBox 260">
            <a:extLst>
              <a:ext uri="{FF2B5EF4-FFF2-40B4-BE49-F238E27FC236}">
                <a16:creationId xmlns:a16="http://schemas.microsoft.com/office/drawing/2014/main" id="{F5946C44-98AC-A6DC-6C81-CB9EC134B7A1}"/>
              </a:ext>
            </a:extLst>
          </p:cNvPr>
          <p:cNvSpPr txBox="1"/>
          <p:nvPr/>
        </p:nvSpPr>
        <p:spPr>
          <a:xfrm>
            <a:off x="3650673" y="3452177"/>
            <a:ext cx="17998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i="1">
                <a:solidFill>
                  <a:srgbClr val="0070C0"/>
                </a:solidFill>
              </a:rPr>
              <a:t>Celebration Evening</a:t>
            </a:r>
          </a:p>
        </p:txBody>
      </p:sp>
      <p:sp>
        <p:nvSpPr>
          <p:cNvPr id="262" name="TextBox 261">
            <a:extLst>
              <a:ext uri="{FF2B5EF4-FFF2-40B4-BE49-F238E27FC236}">
                <a16:creationId xmlns:a16="http://schemas.microsoft.com/office/drawing/2014/main" id="{BEAD41E4-31E1-97A1-7F2A-4499D24743EC}"/>
              </a:ext>
            </a:extLst>
          </p:cNvPr>
          <p:cNvSpPr txBox="1"/>
          <p:nvPr/>
        </p:nvSpPr>
        <p:spPr>
          <a:xfrm>
            <a:off x="4562012" y="9616871"/>
            <a:ext cx="12169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/>
              <a:t>House Week - representing your house in inter-house competitions and fundraising events</a:t>
            </a:r>
          </a:p>
        </p:txBody>
      </p:sp>
      <p:sp>
        <p:nvSpPr>
          <p:cNvPr id="263" name="TextBox 262">
            <a:extLst>
              <a:ext uri="{FF2B5EF4-FFF2-40B4-BE49-F238E27FC236}">
                <a16:creationId xmlns:a16="http://schemas.microsoft.com/office/drawing/2014/main" id="{43C1ACA1-F783-0B47-DFF1-853EE9BF539B}"/>
              </a:ext>
            </a:extLst>
          </p:cNvPr>
          <p:cNvSpPr txBox="1"/>
          <p:nvPr/>
        </p:nvSpPr>
        <p:spPr>
          <a:xfrm>
            <a:off x="2197130" y="10029982"/>
            <a:ext cx="29600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>
                <a:solidFill>
                  <a:srgbClr val="0070C0"/>
                </a:solidFill>
              </a:rPr>
              <a:t>Personal Development Evening</a:t>
            </a:r>
          </a:p>
        </p:txBody>
      </p:sp>
      <p:grpSp>
        <p:nvGrpSpPr>
          <p:cNvPr id="264" name="Group 263">
            <a:extLst>
              <a:ext uri="{FF2B5EF4-FFF2-40B4-BE49-F238E27FC236}">
                <a16:creationId xmlns:a16="http://schemas.microsoft.com/office/drawing/2014/main" id="{57EC1BBC-DA8F-C695-3448-71762F8D849D}"/>
              </a:ext>
            </a:extLst>
          </p:cNvPr>
          <p:cNvGrpSpPr/>
          <p:nvPr/>
        </p:nvGrpSpPr>
        <p:grpSpPr>
          <a:xfrm>
            <a:off x="3185041" y="10231954"/>
            <a:ext cx="485943" cy="246221"/>
            <a:chOff x="12627458" y="9919092"/>
            <a:chExt cx="732359" cy="499113"/>
          </a:xfrm>
        </p:grpSpPr>
        <p:pic>
          <p:nvPicPr>
            <p:cNvPr id="265" name="Picture 6" descr="Image result for speech bubble">
              <a:extLst>
                <a:ext uri="{FF2B5EF4-FFF2-40B4-BE49-F238E27FC236}">
                  <a16:creationId xmlns:a16="http://schemas.microsoft.com/office/drawing/2014/main" id="{BF4A6BBE-1FF5-C75D-19F3-37229C961D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30101" y="9919092"/>
              <a:ext cx="429716" cy="469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6" name="Picture 6" descr="Image result for speech bubble">
              <a:extLst>
                <a:ext uri="{FF2B5EF4-FFF2-40B4-BE49-F238E27FC236}">
                  <a16:creationId xmlns:a16="http://schemas.microsoft.com/office/drawing/2014/main" id="{6BA47F24-6C01-907B-E2F0-0D8F95102E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2627458" y="9948342"/>
              <a:ext cx="429716" cy="469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67" name="Picture 266">
            <a:extLst>
              <a:ext uri="{FF2B5EF4-FFF2-40B4-BE49-F238E27FC236}">
                <a16:creationId xmlns:a16="http://schemas.microsoft.com/office/drawing/2014/main" id="{D511F8B0-954D-1BA1-4B3F-DE3DD01B002E}"/>
              </a:ext>
            </a:extLst>
          </p:cNvPr>
          <p:cNvPicPr>
            <a:picLocks noChangeAspect="1"/>
          </p:cNvPicPr>
          <p:nvPr/>
        </p:nvPicPr>
        <p:blipFill>
          <a:blip r:embed="rId22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4987" r="4801" b="15217"/>
          <a:stretch/>
        </p:blipFill>
        <p:spPr>
          <a:xfrm>
            <a:off x="4718703" y="8805714"/>
            <a:ext cx="640009" cy="601505"/>
          </a:xfrm>
          <a:prstGeom prst="rect">
            <a:avLst/>
          </a:prstGeom>
        </p:spPr>
      </p:pic>
      <p:pic>
        <p:nvPicPr>
          <p:cNvPr id="268" name="Picture 267">
            <a:extLst>
              <a:ext uri="{FF2B5EF4-FFF2-40B4-BE49-F238E27FC236}">
                <a16:creationId xmlns:a16="http://schemas.microsoft.com/office/drawing/2014/main" id="{805DFDD7-8BC6-D607-5647-97A245229A3A}"/>
              </a:ext>
            </a:extLst>
          </p:cNvPr>
          <p:cNvPicPr>
            <a:picLocks noChangeAspect="1"/>
          </p:cNvPicPr>
          <p:nvPr/>
        </p:nvPicPr>
        <p:blipFill>
          <a:blip r:embed="rId22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4987" r="4801" b="15217"/>
          <a:stretch/>
        </p:blipFill>
        <p:spPr>
          <a:xfrm>
            <a:off x="3334329" y="3472501"/>
            <a:ext cx="640009" cy="601505"/>
          </a:xfrm>
          <a:prstGeom prst="rect">
            <a:avLst/>
          </a:prstGeom>
        </p:spPr>
      </p:pic>
      <p:cxnSp>
        <p:nvCxnSpPr>
          <p:cNvPr id="270" name="Straight Connector 269">
            <a:extLst>
              <a:ext uri="{FF2B5EF4-FFF2-40B4-BE49-F238E27FC236}">
                <a16:creationId xmlns:a16="http://schemas.microsoft.com/office/drawing/2014/main" id="{763E6202-0705-3AF6-3FAF-31D54CA44167}"/>
              </a:ext>
            </a:extLst>
          </p:cNvPr>
          <p:cNvCxnSpPr>
            <a:cxnSpLocks/>
          </p:cNvCxnSpPr>
          <p:nvPr/>
        </p:nvCxnSpPr>
        <p:spPr>
          <a:xfrm flipV="1">
            <a:off x="5948892" y="11465898"/>
            <a:ext cx="561381" cy="23807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Straight Connector 270">
            <a:extLst>
              <a:ext uri="{FF2B5EF4-FFF2-40B4-BE49-F238E27FC236}">
                <a16:creationId xmlns:a16="http://schemas.microsoft.com/office/drawing/2014/main" id="{42D925CB-EA58-B8B1-CED5-82B76A015FB7}"/>
              </a:ext>
            </a:extLst>
          </p:cNvPr>
          <p:cNvCxnSpPr>
            <a:cxnSpLocks/>
          </p:cNvCxnSpPr>
          <p:nvPr/>
        </p:nvCxnSpPr>
        <p:spPr>
          <a:xfrm>
            <a:off x="3871797" y="10230486"/>
            <a:ext cx="296920" cy="35907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Straight Connector 271">
            <a:extLst>
              <a:ext uri="{FF2B5EF4-FFF2-40B4-BE49-F238E27FC236}">
                <a16:creationId xmlns:a16="http://schemas.microsoft.com/office/drawing/2014/main" id="{31B9DA60-8143-28C2-4243-572578FAEB66}"/>
              </a:ext>
            </a:extLst>
          </p:cNvPr>
          <p:cNvCxnSpPr>
            <a:cxnSpLocks/>
          </p:cNvCxnSpPr>
          <p:nvPr/>
        </p:nvCxnSpPr>
        <p:spPr>
          <a:xfrm flipV="1">
            <a:off x="942725" y="10296157"/>
            <a:ext cx="365320" cy="36660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Straight Connector 272">
            <a:extLst>
              <a:ext uri="{FF2B5EF4-FFF2-40B4-BE49-F238E27FC236}">
                <a16:creationId xmlns:a16="http://schemas.microsoft.com/office/drawing/2014/main" id="{9891D818-E2B5-A3F8-F2B4-C730297B1106}"/>
              </a:ext>
            </a:extLst>
          </p:cNvPr>
          <p:cNvCxnSpPr>
            <a:cxnSpLocks/>
          </p:cNvCxnSpPr>
          <p:nvPr/>
        </p:nvCxnSpPr>
        <p:spPr>
          <a:xfrm flipV="1">
            <a:off x="2819721" y="8618876"/>
            <a:ext cx="365320" cy="36660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Straight Connector 274">
            <a:extLst>
              <a:ext uri="{FF2B5EF4-FFF2-40B4-BE49-F238E27FC236}">
                <a16:creationId xmlns:a16="http://schemas.microsoft.com/office/drawing/2014/main" id="{31094AB0-A96F-0583-CC45-2B9A4AC2C63F}"/>
              </a:ext>
            </a:extLst>
          </p:cNvPr>
          <p:cNvCxnSpPr>
            <a:cxnSpLocks/>
          </p:cNvCxnSpPr>
          <p:nvPr/>
        </p:nvCxnSpPr>
        <p:spPr>
          <a:xfrm flipH="1" flipV="1">
            <a:off x="3914996" y="8703507"/>
            <a:ext cx="318836" cy="28197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Straight Connector 275">
            <a:extLst>
              <a:ext uri="{FF2B5EF4-FFF2-40B4-BE49-F238E27FC236}">
                <a16:creationId xmlns:a16="http://schemas.microsoft.com/office/drawing/2014/main" id="{297F025D-9EE2-5149-ECE9-22F7E5CA0B25}"/>
              </a:ext>
            </a:extLst>
          </p:cNvPr>
          <p:cNvCxnSpPr>
            <a:cxnSpLocks/>
          </p:cNvCxnSpPr>
          <p:nvPr/>
        </p:nvCxnSpPr>
        <p:spPr>
          <a:xfrm flipH="1">
            <a:off x="3697969" y="7567011"/>
            <a:ext cx="97189" cy="32291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Straight Connector 276">
            <a:extLst>
              <a:ext uri="{FF2B5EF4-FFF2-40B4-BE49-F238E27FC236}">
                <a16:creationId xmlns:a16="http://schemas.microsoft.com/office/drawing/2014/main" id="{6E75C1F6-54A4-87E1-F0FC-79963EC943CA}"/>
              </a:ext>
            </a:extLst>
          </p:cNvPr>
          <p:cNvCxnSpPr>
            <a:cxnSpLocks/>
          </p:cNvCxnSpPr>
          <p:nvPr/>
        </p:nvCxnSpPr>
        <p:spPr>
          <a:xfrm flipH="1">
            <a:off x="8780113" y="6370351"/>
            <a:ext cx="322409" cy="22672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Straight Connector 277">
            <a:extLst>
              <a:ext uri="{FF2B5EF4-FFF2-40B4-BE49-F238E27FC236}">
                <a16:creationId xmlns:a16="http://schemas.microsoft.com/office/drawing/2014/main" id="{B2E81EEE-3E6B-AA44-F00E-1B4F8B965CEC}"/>
              </a:ext>
            </a:extLst>
          </p:cNvPr>
          <p:cNvCxnSpPr>
            <a:cxnSpLocks/>
          </p:cNvCxnSpPr>
          <p:nvPr/>
        </p:nvCxnSpPr>
        <p:spPr>
          <a:xfrm flipV="1">
            <a:off x="3245753" y="6048609"/>
            <a:ext cx="123248" cy="24886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9" name="Straight Connector 278">
            <a:extLst>
              <a:ext uri="{FF2B5EF4-FFF2-40B4-BE49-F238E27FC236}">
                <a16:creationId xmlns:a16="http://schemas.microsoft.com/office/drawing/2014/main" id="{82522F1F-8E6D-38DA-E80D-C5A4602A1703}"/>
              </a:ext>
            </a:extLst>
          </p:cNvPr>
          <p:cNvCxnSpPr>
            <a:cxnSpLocks/>
          </p:cNvCxnSpPr>
          <p:nvPr/>
        </p:nvCxnSpPr>
        <p:spPr>
          <a:xfrm flipH="1" flipV="1">
            <a:off x="5667768" y="3331513"/>
            <a:ext cx="259233" cy="35847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" name="Straight Connector 280">
            <a:extLst>
              <a:ext uri="{FF2B5EF4-FFF2-40B4-BE49-F238E27FC236}">
                <a16:creationId xmlns:a16="http://schemas.microsoft.com/office/drawing/2014/main" id="{0649B863-9DB2-8323-3DD4-60378BF4723D}"/>
              </a:ext>
            </a:extLst>
          </p:cNvPr>
          <p:cNvCxnSpPr>
            <a:cxnSpLocks/>
          </p:cNvCxnSpPr>
          <p:nvPr/>
        </p:nvCxnSpPr>
        <p:spPr>
          <a:xfrm>
            <a:off x="5082336" y="2219508"/>
            <a:ext cx="134997" cy="42727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Straight Connector 281">
            <a:extLst>
              <a:ext uri="{FF2B5EF4-FFF2-40B4-BE49-F238E27FC236}">
                <a16:creationId xmlns:a16="http://schemas.microsoft.com/office/drawing/2014/main" id="{F25B4BB1-406E-609B-9ED3-9DD173BA36C4}"/>
              </a:ext>
            </a:extLst>
          </p:cNvPr>
          <p:cNvCxnSpPr>
            <a:cxnSpLocks/>
          </p:cNvCxnSpPr>
          <p:nvPr/>
        </p:nvCxnSpPr>
        <p:spPr>
          <a:xfrm flipV="1">
            <a:off x="4900580" y="3258141"/>
            <a:ext cx="378871" cy="20357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Straight Connector 285">
            <a:extLst>
              <a:ext uri="{FF2B5EF4-FFF2-40B4-BE49-F238E27FC236}">
                <a16:creationId xmlns:a16="http://schemas.microsoft.com/office/drawing/2014/main" id="{4C56C442-445A-B00D-8E0A-8B3A98518201}"/>
              </a:ext>
            </a:extLst>
          </p:cNvPr>
          <p:cNvCxnSpPr>
            <a:cxnSpLocks/>
          </p:cNvCxnSpPr>
          <p:nvPr/>
        </p:nvCxnSpPr>
        <p:spPr>
          <a:xfrm flipH="1">
            <a:off x="4502062" y="10385354"/>
            <a:ext cx="159420" cy="33704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7" name="TextBox 286">
            <a:extLst>
              <a:ext uri="{FF2B5EF4-FFF2-40B4-BE49-F238E27FC236}">
                <a16:creationId xmlns:a16="http://schemas.microsoft.com/office/drawing/2014/main" id="{66B457DF-CB10-7BE5-D118-A62D377875AD}"/>
              </a:ext>
            </a:extLst>
          </p:cNvPr>
          <p:cNvSpPr txBox="1"/>
          <p:nvPr/>
        </p:nvSpPr>
        <p:spPr>
          <a:xfrm>
            <a:off x="264578" y="5884090"/>
            <a:ext cx="1880563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1000" i="1"/>
              <a:t>Ensure attendance is higher than 96%</a:t>
            </a:r>
          </a:p>
        </p:txBody>
      </p:sp>
      <p:pic>
        <p:nvPicPr>
          <p:cNvPr id="2048" name="Picture 2047">
            <a:extLst>
              <a:ext uri="{FF2B5EF4-FFF2-40B4-BE49-F238E27FC236}">
                <a16:creationId xmlns:a16="http://schemas.microsoft.com/office/drawing/2014/main" id="{FA8CB4A9-6879-390C-87D8-F4EED97C3B44}"/>
              </a:ext>
            </a:extLst>
          </p:cNvPr>
          <p:cNvPicPr>
            <a:picLocks noChangeAspect="1"/>
          </p:cNvPicPr>
          <p:nvPr/>
        </p:nvPicPr>
        <p:blipFill>
          <a:blip r:embed="rId23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7622" t="14383" r="10794" b="27598"/>
          <a:stretch/>
        </p:blipFill>
        <p:spPr>
          <a:xfrm>
            <a:off x="2427076" y="4389076"/>
            <a:ext cx="719239" cy="511487"/>
          </a:xfrm>
          <a:prstGeom prst="rect">
            <a:avLst/>
          </a:prstGeom>
        </p:spPr>
      </p:pic>
      <p:sp>
        <p:nvSpPr>
          <p:cNvPr id="2049" name="TextBox 2048">
            <a:extLst>
              <a:ext uri="{FF2B5EF4-FFF2-40B4-BE49-F238E27FC236}">
                <a16:creationId xmlns:a16="http://schemas.microsoft.com/office/drawing/2014/main" id="{B72BF2EE-2F83-584A-8209-E63C4FF77CD9}"/>
              </a:ext>
            </a:extLst>
          </p:cNvPr>
          <p:cNvSpPr txBox="1"/>
          <p:nvPr/>
        </p:nvSpPr>
        <p:spPr>
          <a:xfrm>
            <a:off x="3121099" y="4447021"/>
            <a:ext cx="72051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 i="1"/>
              <a:t>Access the Library</a:t>
            </a:r>
          </a:p>
        </p:txBody>
      </p:sp>
      <p:sp>
        <p:nvSpPr>
          <p:cNvPr id="2051" name="TextBox 2050">
            <a:extLst>
              <a:ext uri="{FF2B5EF4-FFF2-40B4-BE49-F238E27FC236}">
                <a16:creationId xmlns:a16="http://schemas.microsoft.com/office/drawing/2014/main" id="{EB00074A-C9A0-251F-2E0B-7D4226FB750C}"/>
              </a:ext>
            </a:extLst>
          </p:cNvPr>
          <p:cNvSpPr txBox="1"/>
          <p:nvPr/>
        </p:nvSpPr>
        <p:spPr>
          <a:xfrm>
            <a:off x="4983434" y="4470437"/>
            <a:ext cx="124614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 i="1"/>
              <a:t>Participate in an extra curricular activity</a:t>
            </a:r>
          </a:p>
        </p:txBody>
      </p:sp>
      <p:pic>
        <p:nvPicPr>
          <p:cNvPr id="2052" name="Picture 2051">
            <a:extLst>
              <a:ext uri="{FF2B5EF4-FFF2-40B4-BE49-F238E27FC236}">
                <a16:creationId xmlns:a16="http://schemas.microsoft.com/office/drawing/2014/main" id="{09B050A6-BEB3-DFF3-D49B-E66A575020E9}"/>
              </a:ext>
            </a:extLst>
          </p:cNvPr>
          <p:cNvPicPr>
            <a:picLocks noChangeAspect="1"/>
          </p:cNvPicPr>
          <p:nvPr/>
        </p:nvPicPr>
        <p:blipFill>
          <a:blip r:embed="rId24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4201" b="15312"/>
          <a:stretch/>
        </p:blipFill>
        <p:spPr>
          <a:xfrm>
            <a:off x="5927001" y="4065664"/>
            <a:ext cx="560978" cy="495916"/>
          </a:xfrm>
          <a:prstGeom prst="rect">
            <a:avLst/>
          </a:prstGeom>
        </p:spPr>
      </p:pic>
      <p:pic>
        <p:nvPicPr>
          <p:cNvPr id="2053" name="Picture 2052">
            <a:extLst>
              <a:ext uri="{FF2B5EF4-FFF2-40B4-BE49-F238E27FC236}">
                <a16:creationId xmlns:a16="http://schemas.microsoft.com/office/drawing/2014/main" id="{3FC3351C-DA62-50EA-53D7-5AF8C56BA459}"/>
              </a:ext>
            </a:extLst>
          </p:cNvPr>
          <p:cNvPicPr>
            <a:picLocks noChangeAspect="1"/>
          </p:cNvPicPr>
          <p:nvPr/>
        </p:nvPicPr>
        <p:blipFill>
          <a:blip r:embed="rId25">
            <a:alphaModFix amt="85000"/>
            <a:duotone>
              <a:prstClr val="black"/>
              <a:schemeClr val="accent1">
                <a:lumMod val="7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064147" y="4090802"/>
            <a:ext cx="394706" cy="394706"/>
          </a:xfrm>
          <a:prstGeom prst="rect">
            <a:avLst/>
          </a:prstGeom>
        </p:spPr>
      </p:pic>
      <p:sp>
        <p:nvSpPr>
          <p:cNvPr id="2054" name="TextBox 2053">
            <a:extLst>
              <a:ext uri="{FF2B5EF4-FFF2-40B4-BE49-F238E27FC236}">
                <a16:creationId xmlns:a16="http://schemas.microsoft.com/office/drawing/2014/main" id="{E0EA18C1-3462-B123-7831-D99D44F79D04}"/>
              </a:ext>
            </a:extLst>
          </p:cNvPr>
          <p:cNvSpPr txBox="1"/>
          <p:nvPr/>
        </p:nvSpPr>
        <p:spPr>
          <a:xfrm>
            <a:off x="5302560" y="6566451"/>
            <a:ext cx="2469931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>
                <a:solidFill>
                  <a:srgbClr val="0070C0"/>
                </a:solidFill>
              </a:rPr>
              <a:t>Parents' Options Evening</a:t>
            </a:r>
          </a:p>
        </p:txBody>
      </p:sp>
      <p:sp>
        <p:nvSpPr>
          <p:cNvPr id="2057" name="TextBox 2056">
            <a:extLst>
              <a:ext uri="{FF2B5EF4-FFF2-40B4-BE49-F238E27FC236}">
                <a16:creationId xmlns:a16="http://schemas.microsoft.com/office/drawing/2014/main" id="{C9E078CC-11B0-1C2D-9B27-C4F5739667E6}"/>
              </a:ext>
            </a:extLst>
          </p:cNvPr>
          <p:cNvSpPr txBox="1"/>
          <p:nvPr/>
        </p:nvSpPr>
        <p:spPr>
          <a:xfrm>
            <a:off x="3562745" y="11709081"/>
            <a:ext cx="123785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/>
              <a:t>Students can start their Bronze Duke of Edinburgh Award</a:t>
            </a:r>
          </a:p>
        </p:txBody>
      </p:sp>
      <p:cxnSp>
        <p:nvCxnSpPr>
          <p:cNvPr id="2058" name="Straight Connector 2057">
            <a:extLst>
              <a:ext uri="{FF2B5EF4-FFF2-40B4-BE49-F238E27FC236}">
                <a16:creationId xmlns:a16="http://schemas.microsoft.com/office/drawing/2014/main" id="{040B728F-4D83-F1B1-C096-F42531C64C4D}"/>
              </a:ext>
            </a:extLst>
          </p:cNvPr>
          <p:cNvCxnSpPr>
            <a:cxnSpLocks/>
          </p:cNvCxnSpPr>
          <p:nvPr/>
        </p:nvCxnSpPr>
        <p:spPr>
          <a:xfrm flipV="1">
            <a:off x="4686005" y="11361568"/>
            <a:ext cx="273026" cy="490464"/>
          </a:xfrm>
          <a:prstGeom prst="line">
            <a:avLst/>
          </a:prstGeom>
          <a:ln w="19050">
            <a:solidFill>
              <a:srgbClr val="FF00FF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1" name="TextBox 2060">
            <a:extLst>
              <a:ext uri="{FF2B5EF4-FFF2-40B4-BE49-F238E27FC236}">
                <a16:creationId xmlns:a16="http://schemas.microsoft.com/office/drawing/2014/main" id="{6887E9B7-AFD6-94D2-1B9B-5DA7968C4442}"/>
              </a:ext>
            </a:extLst>
          </p:cNvPr>
          <p:cNvSpPr txBox="1"/>
          <p:nvPr/>
        </p:nvSpPr>
        <p:spPr>
          <a:xfrm>
            <a:off x="5667768" y="9721735"/>
            <a:ext cx="1588770" cy="5539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1000" i="1"/>
              <a:t>Student explore repertoire, choreography and different genres of Performing Arts</a:t>
            </a:r>
          </a:p>
        </p:txBody>
      </p:sp>
      <p:sp>
        <p:nvSpPr>
          <p:cNvPr id="2067" name="TextBox 2066">
            <a:extLst>
              <a:ext uri="{FF2B5EF4-FFF2-40B4-BE49-F238E27FC236}">
                <a16:creationId xmlns:a16="http://schemas.microsoft.com/office/drawing/2014/main" id="{85E26517-A073-B96D-676C-30C5A676B7B1}"/>
              </a:ext>
            </a:extLst>
          </p:cNvPr>
          <p:cNvSpPr txBox="1"/>
          <p:nvPr/>
        </p:nvSpPr>
        <p:spPr>
          <a:xfrm>
            <a:off x="1663814" y="10692926"/>
            <a:ext cx="189893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>
                <a:solidFill>
                  <a:schemeClr val="bg1"/>
                </a:solidFill>
              </a:rPr>
              <a:t>Raising the profile of university and Apprenticeships for the future</a:t>
            </a:r>
          </a:p>
        </p:txBody>
      </p:sp>
      <p:sp>
        <p:nvSpPr>
          <p:cNvPr id="2069" name="TextBox 2068">
            <a:extLst>
              <a:ext uri="{FF2B5EF4-FFF2-40B4-BE49-F238E27FC236}">
                <a16:creationId xmlns:a16="http://schemas.microsoft.com/office/drawing/2014/main" id="{C5B4D8B3-2DD9-1641-D158-C785F7A5907F}"/>
              </a:ext>
            </a:extLst>
          </p:cNvPr>
          <p:cNvSpPr txBox="1"/>
          <p:nvPr/>
        </p:nvSpPr>
        <p:spPr>
          <a:xfrm>
            <a:off x="2402347" y="9459639"/>
            <a:ext cx="213564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 i="1"/>
              <a:t>Student develop independent working skills for Art, Photography, Food Technology and Design Technology</a:t>
            </a:r>
          </a:p>
        </p:txBody>
      </p:sp>
      <p:cxnSp>
        <p:nvCxnSpPr>
          <p:cNvPr id="2070" name="Straight Connector 2069">
            <a:extLst>
              <a:ext uri="{FF2B5EF4-FFF2-40B4-BE49-F238E27FC236}">
                <a16:creationId xmlns:a16="http://schemas.microsoft.com/office/drawing/2014/main" id="{F6F15912-9F3B-124E-FE08-5A3D33704CAE}"/>
              </a:ext>
            </a:extLst>
          </p:cNvPr>
          <p:cNvCxnSpPr>
            <a:cxnSpLocks/>
          </p:cNvCxnSpPr>
          <p:nvPr/>
        </p:nvCxnSpPr>
        <p:spPr>
          <a:xfrm flipH="1">
            <a:off x="2205498" y="10009733"/>
            <a:ext cx="349893" cy="504129"/>
          </a:xfrm>
          <a:prstGeom prst="line">
            <a:avLst/>
          </a:prstGeom>
          <a:ln w="19050">
            <a:solidFill>
              <a:srgbClr val="FF00FF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3" name="TextBox 2072">
            <a:extLst>
              <a:ext uri="{FF2B5EF4-FFF2-40B4-BE49-F238E27FC236}">
                <a16:creationId xmlns:a16="http://schemas.microsoft.com/office/drawing/2014/main" id="{F2AB2329-DC5C-9646-2D91-E26B4D28E9D0}"/>
              </a:ext>
            </a:extLst>
          </p:cNvPr>
          <p:cNvSpPr txBox="1"/>
          <p:nvPr/>
        </p:nvSpPr>
        <p:spPr>
          <a:xfrm>
            <a:off x="-25147" y="8496825"/>
            <a:ext cx="1392240" cy="116955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1000" i="1"/>
              <a:t>Students visit Cheshire College South and West for a careers fair to enable the students to make informed choices for their Key Stage 4 options</a:t>
            </a:r>
          </a:p>
        </p:txBody>
      </p:sp>
      <p:cxnSp>
        <p:nvCxnSpPr>
          <p:cNvPr id="2074" name="Straight Connector 2073">
            <a:extLst>
              <a:ext uri="{FF2B5EF4-FFF2-40B4-BE49-F238E27FC236}">
                <a16:creationId xmlns:a16="http://schemas.microsoft.com/office/drawing/2014/main" id="{3169638B-03FC-5A03-F886-A4D2C63FA272}"/>
              </a:ext>
            </a:extLst>
          </p:cNvPr>
          <p:cNvCxnSpPr>
            <a:cxnSpLocks/>
          </p:cNvCxnSpPr>
          <p:nvPr/>
        </p:nvCxnSpPr>
        <p:spPr>
          <a:xfrm>
            <a:off x="1306470" y="8703507"/>
            <a:ext cx="250651" cy="308892"/>
          </a:xfrm>
          <a:prstGeom prst="line">
            <a:avLst/>
          </a:prstGeom>
          <a:ln w="19050">
            <a:solidFill>
              <a:srgbClr val="FF00FF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7" name="TextBox 2076">
            <a:extLst>
              <a:ext uri="{FF2B5EF4-FFF2-40B4-BE49-F238E27FC236}">
                <a16:creationId xmlns:a16="http://schemas.microsoft.com/office/drawing/2014/main" id="{36C6DF76-30AE-9B46-61A2-593927B6EBB2}"/>
              </a:ext>
            </a:extLst>
          </p:cNvPr>
          <p:cNvSpPr txBox="1"/>
          <p:nvPr/>
        </p:nvSpPr>
        <p:spPr>
          <a:xfrm>
            <a:off x="410939" y="7517737"/>
            <a:ext cx="171929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 i="1"/>
              <a:t>Students study their third Modern Foreign Language to enable a choice of three languages  for GCSE</a:t>
            </a:r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17694ED4-F824-E55D-FA5C-5D3350D34293}"/>
              </a:ext>
            </a:extLst>
          </p:cNvPr>
          <p:cNvSpPr txBox="1"/>
          <p:nvPr/>
        </p:nvSpPr>
        <p:spPr>
          <a:xfrm>
            <a:off x="4163794" y="8009785"/>
            <a:ext cx="14818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>
                <a:solidFill>
                  <a:schemeClr val="bg1"/>
                </a:solidFill>
              </a:rPr>
              <a:t>Opportunity for KS4 international trip to develop personal growth and experiences </a:t>
            </a:r>
          </a:p>
        </p:txBody>
      </p:sp>
      <p:sp>
        <p:nvSpPr>
          <p:cNvPr id="290" name="TextBox 289">
            <a:extLst>
              <a:ext uri="{FF2B5EF4-FFF2-40B4-BE49-F238E27FC236}">
                <a16:creationId xmlns:a16="http://schemas.microsoft.com/office/drawing/2014/main" id="{15DD3A40-9D7A-A828-2294-5D4C8463043F}"/>
              </a:ext>
            </a:extLst>
          </p:cNvPr>
          <p:cNvSpPr txBox="1"/>
          <p:nvPr/>
        </p:nvSpPr>
        <p:spPr>
          <a:xfrm>
            <a:off x="1769592" y="8103185"/>
            <a:ext cx="108311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>
                <a:solidFill>
                  <a:schemeClr val="bg1"/>
                </a:solidFill>
              </a:rPr>
              <a:t>Reports to parents</a:t>
            </a:r>
          </a:p>
        </p:txBody>
      </p:sp>
      <p:sp>
        <p:nvSpPr>
          <p:cNvPr id="293" name="TextBox 292">
            <a:extLst>
              <a:ext uri="{FF2B5EF4-FFF2-40B4-BE49-F238E27FC236}">
                <a16:creationId xmlns:a16="http://schemas.microsoft.com/office/drawing/2014/main" id="{CBE11B5C-9C20-BE23-F75A-44F139514ED0}"/>
              </a:ext>
            </a:extLst>
          </p:cNvPr>
          <p:cNvSpPr txBox="1"/>
          <p:nvPr/>
        </p:nvSpPr>
        <p:spPr>
          <a:xfrm>
            <a:off x="4715032" y="7148983"/>
            <a:ext cx="143116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 i="1"/>
              <a:t>Students study ethics and philosophy in RE  which develop reasoning skills</a:t>
            </a:r>
          </a:p>
        </p:txBody>
      </p:sp>
      <p:cxnSp>
        <p:nvCxnSpPr>
          <p:cNvPr id="294" name="Straight Connector 293">
            <a:extLst>
              <a:ext uri="{FF2B5EF4-FFF2-40B4-BE49-F238E27FC236}">
                <a16:creationId xmlns:a16="http://schemas.microsoft.com/office/drawing/2014/main" id="{1D40445C-7789-C875-741F-C547710A3AE2}"/>
              </a:ext>
            </a:extLst>
          </p:cNvPr>
          <p:cNvCxnSpPr>
            <a:cxnSpLocks/>
          </p:cNvCxnSpPr>
          <p:nvPr/>
        </p:nvCxnSpPr>
        <p:spPr>
          <a:xfrm flipH="1">
            <a:off x="4828041" y="7533274"/>
            <a:ext cx="73703" cy="482608"/>
          </a:xfrm>
          <a:prstGeom prst="line">
            <a:avLst/>
          </a:prstGeom>
          <a:ln w="19050">
            <a:solidFill>
              <a:srgbClr val="FF00FF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" name="TextBox 296">
            <a:extLst>
              <a:ext uri="{FF2B5EF4-FFF2-40B4-BE49-F238E27FC236}">
                <a16:creationId xmlns:a16="http://schemas.microsoft.com/office/drawing/2014/main" id="{AD9ADFFD-01FC-8B2F-4D96-0351C90CD35E}"/>
              </a:ext>
            </a:extLst>
          </p:cNvPr>
          <p:cNvSpPr txBox="1"/>
          <p:nvPr/>
        </p:nvSpPr>
        <p:spPr>
          <a:xfrm>
            <a:off x="7066613" y="7987725"/>
            <a:ext cx="133474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>
                <a:solidFill>
                  <a:schemeClr val="bg1"/>
                </a:solidFill>
              </a:rPr>
              <a:t>Option Subject presentations to students</a:t>
            </a:r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E5EB64BE-85FD-025A-DB9A-3A8D0B6F66A9}"/>
              </a:ext>
            </a:extLst>
          </p:cNvPr>
          <p:cNvSpPr txBox="1"/>
          <p:nvPr/>
        </p:nvSpPr>
        <p:spPr>
          <a:xfrm>
            <a:off x="8390792" y="5358558"/>
            <a:ext cx="112026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 i="1"/>
              <a:t>Students choose their GCSE options</a:t>
            </a:r>
          </a:p>
        </p:txBody>
      </p:sp>
      <p:cxnSp>
        <p:nvCxnSpPr>
          <p:cNvPr id="300" name="Straight Connector 299">
            <a:extLst>
              <a:ext uri="{FF2B5EF4-FFF2-40B4-BE49-F238E27FC236}">
                <a16:creationId xmlns:a16="http://schemas.microsoft.com/office/drawing/2014/main" id="{EEDDFC47-121B-75F6-72C7-FB29625D206D}"/>
              </a:ext>
            </a:extLst>
          </p:cNvPr>
          <p:cNvCxnSpPr>
            <a:cxnSpLocks/>
          </p:cNvCxnSpPr>
          <p:nvPr/>
        </p:nvCxnSpPr>
        <p:spPr>
          <a:xfrm flipV="1">
            <a:off x="7440118" y="6812002"/>
            <a:ext cx="506730" cy="455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4" name="TextBox 303">
            <a:extLst>
              <a:ext uri="{FF2B5EF4-FFF2-40B4-BE49-F238E27FC236}">
                <a16:creationId xmlns:a16="http://schemas.microsoft.com/office/drawing/2014/main" id="{56108884-4DF8-B02A-68B7-2F8C3DB78A5D}"/>
              </a:ext>
            </a:extLst>
          </p:cNvPr>
          <p:cNvSpPr txBox="1"/>
          <p:nvPr/>
        </p:nvSpPr>
        <p:spPr>
          <a:xfrm>
            <a:off x="6356763" y="7010358"/>
            <a:ext cx="1750467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1000" i="1"/>
              <a:t>Subject staff to discuss students' option choices </a:t>
            </a:r>
          </a:p>
        </p:txBody>
      </p:sp>
      <p:sp>
        <p:nvSpPr>
          <p:cNvPr id="306" name="TextBox 305">
            <a:extLst>
              <a:ext uri="{FF2B5EF4-FFF2-40B4-BE49-F238E27FC236}">
                <a16:creationId xmlns:a16="http://schemas.microsoft.com/office/drawing/2014/main" id="{2D0EC0AE-3833-7176-E0E8-38C22A975084}"/>
              </a:ext>
            </a:extLst>
          </p:cNvPr>
          <p:cNvSpPr txBox="1"/>
          <p:nvPr/>
        </p:nvSpPr>
        <p:spPr>
          <a:xfrm>
            <a:off x="6540807" y="4634649"/>
            <a:ext cx="234919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 i="1"/>
              <a:t>Contribute to the wider school community in a whole school event</a:t>
            </a:r>
          </a:p>
        </p:txBody>
      </p:sp>
      <p:sp>
        <p:nvSpPr>
          <p:cNvPr id="309" name="TextBox 308">
            <a:extLst>
              <a:ext uri="{FF2B5EF4-FFF2-40B4-BE49-F238E27FC236}">
                <a16:creationId xmlns:a16="http://schemas.microsoft.com/office/drawing/2014/main" id="{409CFA46-6088-842A-BEE3-6D076340D06C}"/>
              </a:ext>
            </a:extLst>
          </p:cNvPr>
          <p:cNvSpPr txBox="1"/>
          <p:nvPr/>
        </p:nvSpPr>
        <p:spPr>
          <a:xfrm>
            <a:off x="983546" y="1876792"/>
            <a:ext cx="156717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/>
              <a:t>Students have taster sessions for their option choices</a:t>
            </a:r>
          </a:p>
        </p:txBody>
      </p:sp>
      <p:cxnSp>
        <p:nvCxnSpPr>
          <p:cNvPr id="310" name="Straight Connector 309">
            <a:extLst>
              <a:ext uri="{FF2B5EF4-FFF2-40B4-BE49-F238E27FC236}">
                <a16:creationId xmlns:a16="http://schemas.microsoft.com/office/drawing/2014/main" id="{DCD01D3B-BA78-0D94-C169-EC3EC57B2A43}"/>
              </a:ext>
            </a:extLst>
          </p:cNvPr>
          <p:cNvCxnSpPr>
            <a:cxnSpLocks/>
          </p:cNvCxnSpPr>
          <p:nvPr/>
        </p:nvCxnSpPr>
        <p:spPr>
          <a:xfrm>
            <a:off x="2016991" y="2501765"/>
            <a:ext cx="45388" cy="419620"/>
          </a:xfrm>
          <a:prstGeom prst="line">
            <a:avLst/>
          </a:prstGeom>
          <a:ln w="19050">
            <a:solidFill>
              <a:srgbClr val="FF00FF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3" name="TextBox 312">
            <a:extLst>
              <a:ext uri="{FF2B5EF4-FFF2-40B4-BE49-F238E27FC236}">
                <a16:creationId xmlns:a16="http://schemas.microsoft.com/office/drawing/2014/main" id="{CEF315B6-1564-383C-EFE1-5792B8A29317}"/>
              </a:ext>
            </a:extLst>
          </p:cNvPr>
          <p:cNvSpPr txBox="1"/>
          <p:nvPr/>
        </p:nvSpPr>
        <p:spPr>
          <a:xfrm>
            <a:off x="3573631" y="2780039"/>
            <a:ext cx="13947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>
                <a:solidFill>
                  <a:schemeClr val="bg1"/>
                </a:solidFill>
              </a:rPr>
              <a:t>End of KS3 curriculum and journey</a:t>
            </a:r>
          </a:p>
        </p:txBody>
      </p:sp>
      <p:cxnSp>
        <p:nvCxnSpPr>
          <p:cNvPr id="314" name="Straight Connector 313">
            <a:extLst>
              <a:ext uri="{FF2B5EF4-FFF2-40B4-BE49-F238E27FC236}">
                <a16:creationId xmlns:a16="http://schemas.microsoft.com/office/drawing/2014/main" id="{74345A26-F90C-BA7B-5DD6-4C992F2A4E75}"/>
              </a:ext>
            </a:extLst>
          </p:cNvPr>
          <p:cNvCxnSpPr>
            <a:cxnSpLocks/>
          </p:cNvCxnSpPr>
          <p:nvPr/>
        </p:nvCxnSpPr>
        <p:spPr>
          <a:xfrm flipH="1">
            <a:off x="2623004" y="5012895"/>
            <a:ext cx="283410" cy="387390"/>
          </a:xfrm>
          <a:prstGeom prst="line">
            <a:avLst/>
          </a:prstGeom>
          <a:ln w="19050">
            <a:solidFill>
              <a:srgbClr val="FF00FF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169D556D-0458-890E-FEC0-31B84747BA79}"/>
              </a:ext>
            </a:extLst>
          </p:cNvPr>
          <p:cNvCxnSpPr>
            <a:cxnSpLocks/>
          </p:cNvCxnSpPr>
          <p:nvPr/>
        </p:nvCxnSpPr>
        <p:spPr>
          <a:xfrm>
            <a:off x="1270586" y="3036216"/>
            <a:ext cx="322306" cy="353310"/>
          </a:xfrm>
          <a:prstGeom prst="line">
            <a:avLst/>
          </a:prstGeom>
          <a:ln w="19050">
            <a:solidFill>
              <a:srgbClr val="FF00FF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8" name="Group 67">
            <a:extLst>
              <a:ext uri="{FF2B5EF4-FFF2-40B4-BE49-F238E27FC236}">
                <a16:creationId xmlns:a16="http://schemas.microsoft.com/office/drawing/2014/main" id="{CB9BA560-6D10-F708-F3E3-72C9E822B730}"/>
              </a:ext>
            </a:extLst>
          </p:cNvPr>
          <p:cNvGrpSpPr/>
          <p:nvPr/>
        </p:nvGrpSpPr>
        <p:grpSpPr>
          <a:xfrm>
            <a:off x="5029083" y="6389144"/>
            <a:ext cx="485943" cy="246221"/>
            <a:chOff x="12627458" y="9919092"/>
            <a:chExt cx="732359" cy="499113"/>
          </a:xfrm>
        </p:grpSpPr>
        <p:pic>
          <p:nvPicPr>
            <p:cNvPr id="69" name="Picture 6" descr="Image result for speech bubble">
              <a:extLst>
                <a:ext uri="{FF2B5EF4-FFF2-40B4-BE49-F238E27FC236}">
                  <a16:creationId xmlns:a16="http://schemas.microsoft.com/office/drawing/2014/main" id="{71187D18-FB9F-0EAF-0C19-B28E39559E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30101" y="9919092"/>
              <a:ext cx="429716" cy="469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0" name="Picture 6" descr="Image result for speech bubble">
              <a:extLst>
                <a:ext uri="{FF2B5EF4-FFF2-40B4-BE49-F238E27FC236}">
                  <a16:creationId xmlns:a16="http://schemas.microsoft.com/office/drawing/2014/main" id="{69F71EEC-25B3-1C7E-37F4-F9B0433A49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2627458" y="9948342"/>
              <a:ext cx="429716" cy="469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70FCDDFC-7839-0B6A-9905-A050633DB0DB}"/>
              </a:ext>
            </a:extLst>
          </p:cNvPr>
          <p:cNvSpPr txBox="1"/>
          <p:nvPr/>
        </p:nvSpPr>
        <p:spPr>
          <a:xfrm>
            <a:off x="6705442" y="3459629"/>
            <a:ext cx="2229429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/>
            <a:r>
              <a:rPr lang="en-GB" sz="1000" i="1">
                <a:cs typeface="Calibri"/>
              </a:rPr>
              <a:t>Time to reflect on the year and prepare for your next step on your journey</a:t>
            </a:r>
          </a:p>
        </p:txBody>
      </p:sp>
    </p:spTree>
    <p:extLst>
      <p:ext uri="{BB962C8B-B14F-4D97-AF65-F5344CB8AC3E}">
        <p14:creationId xmlns:p14="http://schemas.microsoft.com/office/powerpoint/2010/main" val="173351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hite Colour Wallpapers - Wallpaper Cave">
            <a:extLst>
              <a:ext uri="{FF2B5EF4-FFF2-40B4-BE49-F238E27FC236}">
                <a16:creationId xmlns:a16="http://schemas.microsoft.com/office/drawing/2014/main" id="{DF08AA48-5F59-4775-A297-6F68FAABC0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593529" y="1566202"/>
            <a:ext cx="12843142" cy="9673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C0610F2-B269-2A6E-9EE2-206DD472E0DC}"/>
              </a:ext>
            </a:extLst>
          </p:cNvPr>
          <p:cNvSpPr/>
          <p:nvPr/>
        </p:nvSpPr>
        <p:spPr>
          <a:xfrm>
            <a:off x="6649660" y="2157327"/>
            <a:ext cx="2361421" cy="180233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>
                <a:solidFill>
                  <a:srgbClr val="263B7E"/>
                </a:solidFill>
                <a:latin typeface="+mj-lt"/>
              </a:rPr>
              <a:t>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EDAE03-7694-196B-0274-D4A977C8012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97" b="50000"/>
          <a:stretch/>
        </p:blipFill>
        <p:spPr>
          <a:xfrm>
            <a:off x="300633" y="208216"/>
            <a:ext cx="8641607" cy="11432979"/>
          </a:xfrm>
          <a:prstGeom prst="rect">
            <a:avLst/>
          </a:prstGeom>
        </p:spPr>
      </p:pic>
      <p:grpSp>
        <p:nvGrpSpPr>
          <p:cNvPr id="280" name="Group 279">
            <a:extLst>
              <a:ext uri="{FF2B5EF4-FFF2-40B4-BE49-F238E27FC236}">
                <a16:creationId xmlns:a16="http://schemas.microsoft.com/office/drawing/2014/main" id="{967D637F-CF2E-425D-A3A1-5E84A6C8477E}"/>
              </a:ext>
            </a:extLst>
          </p:cNvPr>
          <p:cNvGrpSpPr/>
          <p:nvPr/>
        </p:nvGrpSpPr>
        <p:grpSpPr>
          <a:xfrm>
            <a:off x="-50547" y="-18513"/>
            <a:ext cx="9760149" cy="581209"/>
            <a:chOff x="0" y="6187800"/>
            <a:chExt cx="12192001" cy="581209"/>
          </a:xfrm>
        </p:grpSpPr>
        <p:pic>
          <p:nvPicPr>
            <p:cNvPr id="283" name="Picture 16">
              <a:extLst>
                <a:ext uri="{FF2B5EF4-FFF2-40B4-BE49-F238E27FC236}">
                  <a16:creationId xmlns:a16="http://schemas.microsoft.com/office/drawing/2014/main" id="{788908E5-9BB2-4C26-A468-C5F1890F7F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189572"/>
              <a:ext cx="6642101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284" name="Picture 16">
              <a:extLst>
                <a:ext uri="{FF2B5EF4-FFF2-40B4-BE49-F238E27FC236}">
                  <a16:creationId xmlns:a16="http://schemas.microsoft.com/office/drawing/2014/main" id="{B39C0453-FB5D-489F-B8AA-1D8470483EB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977"/>
            <a:stretch/>
          </p:blipFill>
          <p:spPr bwMode="auto">
            <a:xfrm>
              <a:off x="6411799" y="6187800"/>
              <a:ext cx="5780202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</p:grp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EC642833-F2C5-4B08-9721-A4A7EB6AFBA4}"/>
              </a:ext>
            </a:extLst>
          </p:cNvPr>
          <p:cNvCxnSpPr>
            <a:cxnSpLocks/>
          </p:cNvCxnSpPr>
          <p:nvPr/>
        </p:nvCxnSpPr>
        <p:spPr>
          <a:xfrm flipH="1">
            <a:off x="15081171" y="19801956"/>
            <a:ext cx="163994" cy="6873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6" name="Rectangle 185">
            <a:extLst>
              <a:ext uri="{FF2B5EF4-FFF2-40B4-BE49-F238E27FC236}">
                <a16:creationId xmlns:a16="http://schemas.microsoft.com/office/drawing/2014/main" id="{DE6D9DEE-6B34-49A2-9402-92DF550CCE0D}"/>
              </a:ext>
            </a:extLst>
          </p:cNvPr>
          <p:cNvSpPr/>
          <p:nvPr/>
        </p:nvSpPr>
        <p:spPr>
          <a:xfrm>
            <a:off x="6407503" y="8872674"/>
            <a:ext cx="1887227" cy="73866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 fontAlgn="base"/>
            <a:r>
              <a:rPr lang="en-GB" sz="1400" b="1">
                <a:solidFill>
                  <a:srgbClr val="263B7E"/>
                </a:solidFill>
                <a:latin typeface="Corda Regular"/>
              </a:rPr>
              <a:t>Did you know that attendance impacts achievement?</a:t>
            </a:r>
          </a:p>
        </p:txBody>
      </p:sp>
      <p:pic>
        <p:nvPicPr>
          <p:cNvPr id="285" name="Picture 18">
            <a:extLst>
              <a:ext uri="{FF2B5EF4-FFF2-40B4-BE49-F238E27FC236}">
                <a16:creationId xmlns:a16="http://schemas.microsoft.com/office/drawing/2014/main" id="{81CF3126-E98E-4244-B7BC-48410D0B8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02" y="54311"/>
            <a:ext cx="1008252" cy="1209903"/>
          </a:xfrm>
          <a:prstGeom prst="rect">
            <a:avLst/>
          </a:prstGeom>
          <a:noFill/>
          <a:ln w="28575" algn="ctr">
            <a:solidFill>
              <a:srgbClr val="063D7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cxnSp>
        <p:nvCxnSpPr>
          <p:cNvPr id="295" name="Straight Connector 294">
            <a:extLst>
              <a:ext uri="{FF2B5EF4-FFF2-40B4-BE49-F238E27FC236}">
                <a16:creationId xmlns:a16="http://schemas.microsoft.com/office/drawing/2014/main" id="{6B1D12AC-181C-4ABC-A1DD-14D25CCB7AE2}"/>
              </a:ext>
            </a:extLst>
          </p:cNvPr>
          <p:cNvCxnSpPr>
            <a:cxnSpLocks/>
          </p:cNvCxnSpPr>
          <p:nvPr/>
        </p:nvCxnSpPr>
        <p:spPr>
          <a:xfrm>
            <a:off x="7111151" y="7684393"/>
            <a:ext cx="39951" cy="431006"/>
          </a:xfrm>
          <a:prstGeom prst="line">
            <a:avLst/>
          </a:prstGeom>
          <a:ln w="19050">
            <a:solidFill>
              <a:srgbClr val="FF00FF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Box 2">
            <a:extLst>
              <a:ext uri="{FF2B5EF4-FFF2-40B4-BE49-F238E27FC236}">
                <a16:creationId xmlns:a16="http://schemas.microsoft.com/office/drawing/2014/main" id="{459EAF23-C0C2-985B-04F0-DDBE87D8C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260" y="12295762"/>
            <a:ext cx="9726861" cy="581026"/>
          </a:xfrm>
          <a:prstGeom prst="rect">
            <a:avLst/>
          </a:prstGeom>
          <a:solidFill>
            <a:srgbClr val="20164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4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Learning Together. Achieving High Standards.</a:t>
            </a: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57" name="Rectangle 1056"/>
          <p:cNvSpPr/>
          <p:nvPr/>
        </p:nvSpPr>
        <p:spPr>
          <a:xfrm>
            <a:off x="7232932" y="9822937"/>
            <a:ext cx="1869590" cy="2142913"/>
          </a:xfrm>
          <a:prstGeom prst="rect">
            <a:avLst/>
          </a:prstGeom>
          <a:solidFill>
            <a:schemeClr val="bg1"/>
          </a:solidFill>
          <a:ln w="76200">
            <a:solidFill>
              <a:srgbClr val="253A7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9" name="Picture 158" descr="Screen Shot 2019-10-12 at 12.46.35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88461" y="10870145"/>
            <a:ext cx="961104" cy="931663"/>
          </a:xfrm>
          <a:prstGeom prst="rect">
            <a:avLst/>
          </a:prstGeom>
        </p:spPr>
      </p:pic>
      <p:sp>
        <p:nvSpPr>
          <p:cNvPr id="202" name="Oval 201">
            <a:extLst>
              <a:ext uri="{FF2B5EF4-FFF2-40B4-BE49-F238E27FC236}">
                <a16:creationId xmlns:a16="http://schemas.microsoft.com/office/drawing/2014/main" id="{53AD2B2B-80FF-416E-90EA-256C9D0889E4}"/>
              </a:ext>
            </a:extLst>
          </p:cNvPr>
          <p:cNvSpPr/>
          <p:nvPr/>
        </p:nvSpPr>
        <p:spPr>
          <a:xfrm>
            <a:off x="6133042" y="10403014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September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FB2E303-B82A-AF11-95DB-47EB94B9B3BD}"/>
              </a:ext>
            </a:extLst>
          </p:cNvPr>
          <p:cNvSpPr/>
          <p:nvPr/>
        </p:nvSpPr>
        <p:spPr>
          <a:xfrm>
            <a:off x="2818807" y="7727624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December</a:t>
            </a:r>
            <a:endParaRPr lang="en-GB" sz="1400">
              <a:solidFill>
                <a:srgbClr val="263B7E"/>
              </a:solidFill>
              <a:cs typeface="Calibri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E3556FD-85DB-E04A-8094-BEF05751828A}"/>
              </a:ext>
            </a:extLst>
          </p:cNvPr>
          <p:cNvSpPr/>
          <p:nvPr/>
        </p:nvSpPr>
        <p:spPr>
          <a:xfrm>
            <a:off x="2989324" y="4952721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April</a:t>
            </a:r>
            <a:endParaRPr lang="en-GB" sz="1400">
              <a:solidFill>
                <a:srgbClr val="263B7E"/>
              </a:solidFill>
              <a:cs typeface="Calibri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8F75948-064E-9325-F747-50925AED14E5}"/>
              </a:ext>
            </a:extLst>
          </p:cNvPr>
          <p:cNvSpPr/>
          <p:nvPr/>
        </p:nvSpPr>
        <p:spPr>
          <a:xfrm>
            <a:off x="4935848" y="2258927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July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1B670A5-9EBA-65B7-6793-EFAB66C84374}"/>
              </a:ext>
            </a:extLst>
          </p:cNvPr>
          <p:cNvSpPr txBox="1"/>
          <p:nvPr/>
        </p:nvSpPr>
        <p:spPr>
          <a:xfrm>
            <a:off x="13127988" y="10500813"/>
            <a:ext cx="41433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>
                <a:solidFill>
                  <a:schemeClr val="bg1"/>
                </a:solidFill>
              </a:rPr>
              <a:t>...</a:t>
            </a:r>
            <a:endParaRPr lang="en-GB" sz="180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F6DD057-5ACB-830C-9D50-E78F426EE803}"/>
              </a:ext>
            </a:extLst>
          </p:cNvPr>
          <p:cNvSpPr txBox="1"/>
          <p:nvPr/>
        </p:nvSpPr>
        <p:spPr>
          <a:xfrm>
            <a:off x="155194" y="2277621"/>
            <a:ext cx="1880563" cy="119263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050" b="1" i="1"/>
              <a:t>Fab Friday!</a:t>
            </a:r>
          </a:p>
          <a:p>
            <a:pPr algn="ctr"/>
            <a:r>
              <a:rPr lang="en-GB" sz="1000" i="1">
                <a:cs typeface="Calibri"/>
              </a:rPr>
              <a:t>You need 100% in the week to be entered in the prize draw for a chocolate treat</a:t>
            </a:r>
            <a:endParaRPr lang="en-GB" sz="1000">
              <a:cs typeface="Calibri"/>
            </a:endParaRPr>
          </a:p>
          <a:p>
            <a:pPr algn="ctr"/>
            <a:endParaRPr lang="en-GB" sz="1050" b="1" i="1">
              <a:cs typeface="Calibri"/>
            </a:endParaRPr>
          </a:p>
          <a:p>
            <a:pPr algn="ctr"/>
            <a:endParaRPr lang="en-GB" sz="1050" b="1" i="1">
              <a:cs typeface="Calibri"/>
            </a:endParaRPr>
          </a:p>
          <a:p>
            <a:pPr algn="ctr"/>
            <a:endParaRPr lang="en-GB" sz="1000" i="1">
              <a:cs typeface="Calibri" panose="020F0502020204030204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5041AAD5-9B1D-F237-49EC-DBE1D495174B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15873" t="15509" r="11834" b="14894"/>
          <a:stretch/>
        </p:blipFill>
        <p:spPr>
          <a:xfrm>
            <a:off x="705478" y="1717776"/>
            <a:ext cx="596955" cy="574686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AE85C8E2-3167-5808-E4A6-15A8365BFF54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67924" y="8577791"/>
            <a:ext cx="1392240" cy="1131781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8A80BBD3-EF0A-B1AC-DA5B-69DC98F5EB28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14789" t="2817" r="13230" b="15848"/>
          <a:stretch/>
        </p:blipFill>
        <p:spPr>
          <a:xfrm>
            <a:off x="2197130" y="6706712"/>
            <a:ext cx="1048623" cy="1184909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4A777633-F9C2-DA8A-9455-74CD99BD5423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tretch>
            <a:fillRect/>
          </a:stretch>
        </p:blipFill>
        <p:spPr>
          <a:xfrm>
            <a:off x="403004" y="5473344"/>
            <a:ext cx="1024789" cy="699268"/>
          </a:xfrm>
          <a:prstGeom prst="rect">
            <a:avLst/>
          </a:prstGeom>
        </p:spPr>
      </p:pic>
      <p:sp>
        <p:nvSpPr>
          <p:cNvPr id="94" name="TextBox 93">
            <a:extLst>
              <a:ext uri="{FF2B5EF4-FFF2-40B4-BE49-F238E27FC236}">
                <a16:creationId xmlns:a16="http://schemas.microsoft.com/office/drawing/2014/main" id="{2A6B35AB-2E3E-E007-0F19-76EC7A3D2C27}"/>
              </a:ext>
            </a:extLst>
          </p:cNvPr>
          <p:cNvSpPr txBox="1"/>
          <p:nvPr/>
        </p:nvSpPr>
        <p:spPr>
          <a:xfrm>
            <a:off x="3733800" y="1675464"/>
            <a:ext cx="19858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/>
              <a:t>Summer rewards event for all students with 96% attendance or more for the term along with good behaviour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5E1FA77-5AC4-983E-CD71-69B1B9DDA160}"/>
              </a:ext>
            </a:extLst>
          </p:cNvPr>
          <p:cNvSpPr/>
          <p:nvPr/>
        </p:nvSpPr>
        <p:spPr>
          <a:xfrm>
            <a:off x="3435801" y="10338292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October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91C55EB-C83E-D196-FECB-6AD376041A45}"/>
              </a:ext>
            </a:extLst>
          </p:cNvPr>
          <p:cNvSpPr/>
          <p:nvPr/>
        </p:nvSpPr>
        <p:spPr>
          <a:xfrm>
            <a:off x="930793" y="9317670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November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9254CB9-2490-461F-DC11-B87B0B3B1772}"/>
              </a:ext>
            </a:extLst>
          </p:cNvPr>
          <p:cNvSpPr/>
          <p:nvPr/>
        </p:nvSpPr>
        <p:spPr>
          <a:xfrm>
            <a:off x="5631968" y="7647083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January 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DC5D852-FCCE-6E23-B789-41E21AEB1F8D}"/>
              </a:ext>
            </a:extLst>
          </p:cNvPr>
          <p:cNvSpPr/>
          <p:nvPr/>
        </p:nvSpPr>
        <p:spPr>
          <a:xfrm>
            <a:off x="7710282" y="6344470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February 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6A4D6BF-00AB-2FA7-9A8E-2DA06CC9D4A6}"/>
              </a:ext>
            </a:extLst>
          </p:cNvPr>
          <p:cNvSpPr/>
          <p:nvPr/>
        </p:nvSpPr>
        <p:spPr>
          <a:xfrm>
            <a:off x="5840692" y="5098187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March 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DBF16CE-73E7-63C0-83AB-A4E65276FB06}"/>
              </a:ext>
            </a:extLst>
          </p:cNvPr>
          <p:cNvSpPr/>
          <p:nvPr/>
        </p:nvSpPr>
        <p:spPr>
          <a:xfrm>
            <a:off x="976028" y="4061262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May 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BA96C1A-09A7-169F-147E-7C3D4C51CE49}"/>
              </a:ext>
            </a:extLst>
          </p:cNvPr>
          <p:cNvSpPr/>
          <p:nvPr/>
        </p:nvSpPr>
        <p:spPr>
          <a:xfrm>
            <a:off x="2223165" y="2258927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June </a:t>
            </a:r>
            <a:endParaRPr lang="en-GB" sz="1400">
              <a:solidFill>
                <a:srgbClr val="263B7E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4361F67-042D-9381-4CD2-1D304B3ABCE9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18334" r="18908" b="15105"/>
          <a:stretch/>
        </p:blipFill>
        <p:spPr>
          <a:xfrm>
            <a:off x="4192970" y="3987153"/>
            <a:ext cx="834987" cy="112951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6379134-577E-CBBD-B078-A33A9CC13343}"/>
              </a:ext>
            </a:extLst>
          </p:cNvPr>
          <p:cNvPicPr>
            <a:picLocks noChangeAspect="1"/>
          </p:cNvPicPr>
          <p:nvPr/>
        </p:nvPicPr>
        <p:blipFill>
          <a:blip r:embed="rId14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3683" r="4131" b="14207"/>
          <a:stretch/>
        </p:blipFill>
        <p:spPr>
          <a:xfrm rot="21048864">
            <a:off x="5171280" y="1211779"/>
            <a:ext cx="478523" cy="44534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2D29DDF-A779-9E44-4849-22053A2589CF}"/>
              </a:ext>
            </a:extLst>
          </p:cNvPr>
          <p:cNvPicPr>
            <a:picLocks noChangeAspect="1"/>
          </p:cNvPicPr>
          <p:nvPr/>
        </p:nvPicPr>
        <p:blipFill>
          <a:blip r:embed="rId15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23991" t="4164" r="24563" b="16739"/>
          <a:stretch/>
        </p:blipFill>
        <p:spPr>
          <a:xfrm rot="1627707">
            <a:off x="5605403" y="1404658"/>
            <a:ext cx="515303" cy="79226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B48D12A-58E2-BE73-1958-1F7F0535C2D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66609" y="623698"/>
            <a:ext cx="4861479" cy="626153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0BA992C4-893A-05DF-C795-2FD5530B630D}"/>
              </a:ext>
            </a:extLst>
          </p:cNvPr>
          <p:cNvSpPr txBox="1"/>
          <p:nvPr/>
        </p:nvSpPr>
        <p:spPr>
          <a:xfrm>
            <a:off x="7351116" y="9645113"/>
            <a:ext cx="183255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>
                <a:latin typeface="Bell MT" panose="02020503060305020303" pitchFamily="18" charset="0"/>
                <a:ea typeface="BatangChe" panose="020B0503020000020004" pitchFamily="49" charset="-127"/>
              </a:rPr>
              <a:t>Yr</a:t>
            </a:r>
            <a:r>
              <a:rPr lang="en-GB" sz="8000">
                <a:latin typeface="Bell MT" panose="02020503060305020303" pitchFamily="18" charset="0"/>
                <a:ea typeface="BatangChe" panose="020B0503020000020004" pitchFamily="49" charset="-127"/>
              </a:rPr>
              <a:t>10</a:t>
            </a: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C1E746B2-40BD-3F3C-065D-FB6120ED8261}"/>
              </a:ext>
            </a:extLst>
          </p:cNvPr>
          <p:cNvSpPr txBox="1"/>
          <p:nvPr/>
        </p:nvSpPr>
        <p:spPr>
          <a:xfrm>
            <a:off x="7416338" y="1864706"/>
            <a:ext cx="172034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>
                <a:solidFill>
                  <a:srgbClr val="A3BDDA"/>
                </a:solidFill>
                <a:latin typeface="Bell MT" panose="02020503060305020303" pitchFamily="18" charset="0"/>
                <a:ea typeface="BatangChe" panose="020B0503020000020004" pitchFamily="49" charset="-127"/>
              </a:rPr>
              <a:t>Yr</a:t>
            </a:r>
            <a:r>
              <a:rPr lang="en-GB" sz="8000">
                <a:solidFill>
                  <a:srgbClr val="A3BDDA"/>
                </a:solidFill>
                <a:latin typeface="Bell MT" panose="02020503060305020303" pitchFamily="18" charset="0"/>
                <a:ea typeface="BatangChe" panose="020B0503020000020004" pitchFamily="49" charset="-127"/>
              </a:rPr>
              <a:t>11</a:t>
            </a:r>
            <a:endParaRPr lang="en-GB" sz="8800">
              <a:solidFill>
                <a:srgbClr val="A3BDDA"/>
              </a:solidFill>
              <a:latin typeface="Bell MT" panose="02020503060305020303" pitchFamily="18" charset="0"/>
              <a:ea typeface="BatangChe" panose="020B0503020000020004" pitchFamily="49" charset="-127"/>
            </a:endParaRPr>
          </a:p>
        </p:txBody>
      </p:sp>
      <p:pic>
        <p:nvPicPr>
          <p:cNvPr id="257" name="Picture 256">
            <a:extLst>
              <a:ext uri="{FF2B5EF4-FFF2-40B4-BE49-F238E27FC236}">
                <a16:creationId xmlns:a16="http://schemas.microsoft.com/office/drawing/2014/main" id="{4CA7AE5D-7675-08C9-8BCE-A89F61EADBE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58145" y="557786"/>
            <a:ext cx="3369981" cy="806778"/>
          </a:xfrm>
          <a:prstGeom prst="rect">
            <a:avLst/>
          </a:prstGeom>
        </p:spPr>
      </p:pic>
      <p:pic>
        <p:nvPicPr>
          <p:cNvPr id="258" name="Picture 257">
            <a:extLst>
              <a:ext uri="{FF2B5EF4-FFF2-40B4-BE49-F238E27FC236}">
                <a16:creationId xmlns:a16="http://schemas.microsoft.com/office/drawing/2014/main" id="{AAFE7486-AC2B-73CC-81CF-D59B14FB659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32592" y="7426979"/>
            <a:ext cx="1858688" cy="7376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934584-8A0C-1E5A-2B84-D9543D608E36}"/>
              </a:ext>
            </a:extLst>
          </p:cNvPr>
          <p:cNvPicPr>
            <a:picLocks noChangeAspect="1"/>
          </p:cNvPicPr>
          <p:nvPr/>
        </p:nvPicPr>
        <p:blipFill>
          <a:blip r:embed="rId19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tretch>
            <a:fillRect/>
          </a:stretch>
        </p:blipFill>
        <p:spPr>
          <a:xfrm>
            <a:off x="113431" y="11566524"/>
            <a:ext cx="3443962" cy="63241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91043A2-A69F-A800-7452-41BB9065FBBB}"/>
              </a:ext>
            </a:extLst>
          </p:cNvPr>
          <p:cNvPicPr>
            <a:picLocks noChangeAspect="1"/>
          </p:cNvPicPr>
          <p:nvPr/>
        </p:nvPicPr>
        <p:blipFill>
          <a:blip r:embed="rId20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tretch>
            <a:fillRect/>
          </a:stretch>
        </p:blipFill>
        <p:spPr>
          <a:xfrm>
            <a:off x="7257335" y="2959596"/>
            <a:ext cx="1683981" cy="33942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3E199D3-8EEA-898B-09E8-B12B0F347AB7}"/>
              </a:ext>
            </a:extLst>
          </p:cNvPr>
          <p:cNvSpPr txBox="1"/>
          <p:nvPr/>
        </p:nvSpPr>
        <p:spPr>
          <a:xfrm>
            <a:off x="5151339" y="11688851"/>
            <a:ext cx="2123720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000" i="1"/>
              <a:t>Start of a new academic year with new and exciting opportunities                </a:t>
            </a:r>
            <a:endParaRPr lang="en-GB" sz="1000" i="1">
              <a:cs typeface="Calibri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0F0D940-5F6C-89F4-74D1-F3AC4EBE8FDA}"/>
              </a:ext>
            </a:extLst>
          </p:cNvPr>
          <p:cNvSpPr txBox="1"/>
          <p:nvPr/>
        </p:nvSpPr>
        <p:spPr>
          <a:xfrm>
            <a:off x="3116438" y="7168300"/>
            <a:ext cx="14818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/>
              <a:t>Operation Christmas Child - philanthropy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35FED51-655A-CBB3-2190-1ED42382A1CC}"/>
              </a:ext>
            </a:extLst>
          </p:cNvPr>
          <p:cNvSpPr txBox="1"/>
          <p:nvPr/>
        </p:nvSpPr>
        <p:spPr>
          <a:xfrm>
            <a:off x="237407" y="10662764"/>
            <a:ext cx="1410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/>
              <a:t>Pastoral Week - evaluation of progress, achievements and wellbeing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AE97E00-7211-E0F4-B5F5-1A9A0C89B139}"/>
              </a:ext>
            </a:extLst>
          </p:cNvPr>
          <p:cNvSpPr txBox="1"/>
          <p:nvPr/>
        </p:nvSpPr>
        <p:spPr>
          <a:xfrm>
            <a:off x="1827324" y="8920948"/>
            <a:ext cx="17998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/>
              <a:t>House Week 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F4A0E5C4-A52E-E54D-D8E6-2AAB29D9D609}"/>
              </a:ext>
            </a:extLst>
          </p:cNvPr>
          <p:cNvSpPr txBox="1"/>
          <p:nvPr/>
        </p:nvSpPr>
        <p:spPr>
          <a:xfrm>
            <a:off x="2981893" y="9019621"/>
            <a:ext cx="23257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i="1">
                <a:solidFill>
                  <a:srgbClr val="0070C0"/>
                </a:solidFill>
              </a:rPr>
              <a:t>Celebration Evening</a:t>
            </a:r>
          </a:p>
        </p:txBody>
      </p:sp>
      <p:sp>
        <p:nvSpPr>
          <p:cNvPr id="260" name="TextBox 259">
            <a:extLst>
              <a:ext uri="{FF2B5EF4-FFF2-40B4-BE49-F238E27FC236}">
                <a16:creationId xmlns:a16="http://schemas.microsoft.com/office/drawing/2014/main" id="{DBE53A01-C6BE-1BE7-4E6C-680F1DC8586B}"/>
              </a:ext>
            </a:extLst>
          </p:cNvPr>
          <p:cNvSpPr txBox="1"/>
          <p:nvPr/>
        </p:nvSpPr>
        <p:spPr>
          <a:xfrm>
            <a:off x="8202600" y="6124130"/>
            <a:ext cx="17998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/>
              <a:t>House Week </a:t>
            </a:r>
          </a:p>
        </p:txBody>
      </p:sp>
      <p:sp>
        <p:nvSpPr>
          <p:cNvPr id="261" name="TextBox 260">
            <a:extLst>
              <a:ext uri="{FF2B5EF4-FFF2-40B4-BE49-F238E27FC236}">
                <a16:creationId xmlns:a16="http://schemas.microsoft.com/office/drawing/2014/main" id="{F4CDD85A-4C5F-E456-D729-F0111961D646}"/>
              </a:ext>
            </a:extLst>
          </p:cNvPr>
          <p:cNvSpPr txBox="1"/>
          <p:nvPr/>
        </p:nvSpPr>
        <p:spPr>
          <a:xfrm>
            <a:off x="1928184" y="6146981"/>
            <a:ext cx="17998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/>
              <a:t>House Week </a:t>
            </a:r>
          </a:p>
        </p:txBody>
      </p:sp>
      <p:sp>
        <p:nvSpPr>
          <p:cNvPr id="262" name="TextBox 261">
            <a:extLst>
              <a:ext uri="{FF2B5EF4-FFF2-40B4-BE49-F238E27FC236}">
                <a16:creationId xmlns:a16="http://schemas.microsoft.com/office/drawing/2014/main" id="{94001441-9114-2FF4-5FC0-18DEC1160FF1}"/>
              </a:ext>
            </a:extLst>
          </p:cNvPr>
          <p:cNvSpPr txBox="1"/>
          <p:nvPr/>
        </p:nvSpPr>
        <p:spPr>
          <a:xfrm>
            <a:off x="4661482" y="3592334"/>
            <a:ext cx="17998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/>
              <a:t>House Week </a:t>
            </a:r>
          </a:p>
        </p:txBody>
      </p:sp>
      <p:sp>
        <p:nvSpPr>
          <p:cNvPr id="263" name="TextBox 262">
            <a:extLst>
              <a:ext uri="{FF2B5EF4-FFF2-40B4-BE49-F238E27FC236}">
                <a16:creationId xmlns:a16="http://schemas.microsoft.com/office/drawing/2014/main" id="{0C17D3B5-371A-8022-6A0B-FB4B485B3BE3}"/>
              </a:ext>
            </a:extLst>
          </p:cNvPr>
          <p:cNvSpPr txBox="1"/>
          <p:nvPr/>
        </p:nvSpPr>
        <p:spPr>
          <a:xfrm>
            <a:off x="3650673" y="3452177"/>
            <a:ext cx="17998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i="1">
                <a:solidFill>
                  <a:srgbClr val="0070C0"/>
                </a:solidFill>
              </a:rPr>
              <a:t>Celebration Evening</a:t>
            </a:r>
          </a:p>
        </p:txBody>
      </p:sp>
      <p:sp>
        <p:nvSpPr>
          <p:cNvPr id="264" name="TextBox 263">
            <a:extLst>
              <a:ext uri="{FF2B5EF4-FFF2-40B4-BE49-F238E27FC236}">
                <a16:creationId xmlns:a16="http://schemas.microsoft.com/office/drawing/2014/main" id="{01D87DED-01A9-C3BA-49AF-F0E083CD6DCB}"/>
              </a:ext>
            </a:extLst>
          </p:cNvPr>
          <p:cNvSpPr txBox="1"/>
          <p:nvPr/>
        </p:nvSpPr>
        <p:spPr>
          <a:xfrm>
            <a:off x="5283470" y="9780480"/>
            <a:ext cx="1880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/>
              <a:t>House Week - representing your house in inter-house competitions and fundraising events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2DA9B661-DF33-16AD-E96F-42F52F711E48}"/>
              </a:ext>
            </a:extLst>
          </p:cNvPr>
          <p:cNvSpPr txBox="1"/>
          <p:nvPr/>
        </p:nvSpPr>
        <p:spPr>
          <a:xfrm>
            <a:off x="3036694" y="10013637"/>
            <a:ext cx="29600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>
                <a:solidFill>
                  <a:srgbClr val="0070C0"/>
                </a:solidFill>
              </a:rPr>
              <a:t>Personal Development Evening</a:t>
            </a:r>
          </a:p>
        </p:txBody>
      </p:sp>
      <p:grpSp>
        <p:nvGrpSpPr>
          <p:cNvPr id="266" name="Group 265">
            <a:extLst>
              <a:ext uri="{FF2B5EF4-FFF2-40B4-BE49-F238E27FC236}">
                <a16:creationId xmlns:a16="http://schemas.microsoft.com/office/drawing/2014/main" id="{376A4A71-EF14-998E-4254-6D941375E231}"/>
              </a:ext>
            </a:extLst>
          </p:cNvPr>
          <p:cNvGrpSpPr/>
          <p:nvPr/>
        </p:nvGrpSpPr>
        <p:grpSpPr>
          <a:xfrm>
            <a:off x="3357604" y="10199307"/>
            <a:ext cx="485943" cy="246221"/>
            <a:chOff x="12627458" y="9919092"/>
            <a:chExt cx="732359" cy="499113"/>
          </a:xfrm>
        </p:grpSpPr>
        <p:pic>
          <p:nvPicPr>
            <p:cNvPr id="267" name="Picture 6" descr="Image result for speech bubble">
              <a:extLst>
                <a:ext uri="{FF2B5EF4-FFF2-40B4-BE49-F238E27FC236}">
                  <a16:creationId xmlns:a16="http://schemas.microsoft.com/office/drawing/2014/main" id="{72F7F18D-8C6C-E37B-A1CE-2C0050F2A1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30101" y="9919092"/>
              <a:ext cx="429716" cy="469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8" name="Picture 6" descr="Image result for speech bubble">
              <a:extLst>
                <a:ext uri="{FF2B5EF4-FFF2-40B4-BE49-F238E27FC236}">
                  <a16:creationId xmlns:a16="http://schemas.microsoft.com/office/drawing/2014/main" id="{5F83BA38-1753-7DF2-25A4-7C22C65994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2627458" y="9948342"/>
              <a:ext cx="429716" cy="469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69" name="Picture 268">
            <a:extLst>
              <a:ext uri="{FF2B5EF4-FFF2-40B4-BE49-F238E27FC236}">
                <a16:creationId xmlns:a16="http://schemas.microsoft.com/office/drawing/2014/main" id="{701E4CB1-FF38-3D3D-0CEC-04152EBEE9B4}"/>
              </a:ext>
            </a:extLst>
          </p:cNvPr>
          <p:cNvPicPr>
            <a:picLocks noChangeAspect="1"/>
          </p:cNvPicPr>
          <p:nvPr/>
        </p:nvPicPr>
        <p:blipFill>
          <a:blip r:embed="rId22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4987" r="4801" b="15217"/>
          <a:stretch/>
        </p:blipFill>
        <p:spPr>
          <a:xfrm>
            <a:off x="4718703" y="8805714"/>
            <a:ext cx="640009" cy="601505"/>
          </a:xfrm>
          <a:prstGeom prst="rect">
            <a:avLst/>
          </a:prstGeom>
        </p:spPr>
      </p:pic>
      <p:pic>
        <p:nvPicPr>
          <p:cNvPr id="270" name="Picture 269">
            <a:extLst>
              <a:ext uri="{FF2B5EF4-FFF2-40B4-BE49-F238E27FC236}">
                <a16:creationId xmlns:a16="http://schemas.microsoft.com/office/drawing/2014/main" id="{B366AA85-1A0E-0A5E-02F7-3186487A2867}"/>
              </a:ext>
            </a:extLst>
          </p:cNvPr>
          <p:cNvPicPr>
            <a:picLocks noChangeAspect="1"/>
          </p:cNvPicPr>
          <p:nvPr/>
        </p:nvPicPr>
        <p:blipFill>
          <a:blip r:embed="rId22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4987" r="4801" b="15217"/>
          <a:stretch/>
        </p:blipFill>
        <p:spPr>
          <a:xfrm>
            <a:off x="3334329" y="3472501"/>
            <a:ext cx="640009" cy="601505"/>
          </a:xfrm>
          <a:prstGeom prst="rect">
            <a:avLst/>
          </a:prstGeom>
        </p:spPr>
      </p:pic>
      <p:cxnSp>
        <p:nvCxnSpPr>
          <p:cNvPr id="272" name="Straight Connector 271">
            <a:extLst>
              <a:ext uri="{FF2B5EF4-FFF2-40B4-BE49-F238E27FC236}">
                <a16:creationId xmlns:a16="http://schemas.microsoft.com/office/drawing/2014/main" id="{8BE673FF-4A24-10CA-DD40-B87A5C67AF81}"/>
              </a:ext>
            </a:extLst>
          </p:cNvPr>
          <p:cNvCxnSpPr>
            <a:cxnSpLocks/>
          </p:cNvCxnSpPr>
          <p:nvPr/>
        </p:nvCxnSpPr>
        <p:spPr>
          <a:xfrm flipV="1">
            <a:off x="5948892" y="11465898"/>
            <a:ext cx="561381" cy="23807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Straight Connector 272">
            <a:extLst>
              <a:ext uri="{FF2B5EF4-FFF2-40B4-BE49-F238E27FC236}">
                <a16:creationId xmlns:a16="http://schemas.microsoft.com/office/drawing/2014/main" id="{2834741F-A755-BFC9-546B-F54E7457F148}"/>
              </a:ext>
            </a:extLst>
          </p:cNvPr>
          <p:cNvCxnSpPr>
            <a:cxnSpLocks/>
          </p:cNvCxnSpPr>
          <p:nvPr/>
        </p:nvCxnSpPr>
        <p:spPr>
          <a:xfrm flipH="1">
            <a:off x="4168717" y="10296157"/>
            <a:ext cx="212847" cy="29340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Straight Connector 274">
            <a:extLst>
              <a:ext uri="{FF2B5EF4-FFF2-40B4-BE49-F238E27FC236}">
                <a16:creationId xmlns:a16="http://schemas.microsoft.com/office/drawing/2014/main" id="{807B6E60-AD21-6AD3-A176-86195D83FB9F}"/>
              </a:ext>
            </a:extLst>
          </p:cNvPr>
          <p:cNvCxnSpPr>
            <a:cxnSpLocks/>
          </p:cNvCxnSpPr>
          <p:nvPr/>
        </p:nvCxnSpPr>
        <p:spPr>
          <a:xfrm flipV="1">
            <a:off x="942725" y="10296157"/>
            <a:ext cx="365320" cy="36660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Straight Connector 275">
            <a:extLst>
              <a:ext uri="{FF2B5EF4-FFF2-40B4-BE49-F238E27FC236}">
                <a16:creationId xmlns:a16="http://schemas.microsoft.com/office/drawing/2014/main" id="{C4C80D4A-C7C0-7CEE-8805-13B56D903AC0}"/>
              </a:ext>
            </a:extLst>
          </p:cNvPr>
          <p:cNvCxnSpPr>
            <a:cxnSpLocks/>
          </p:cNvCxnSpPr>
          <p:nvPr/>
        </p:nvCxnSpPr>
        <p:spPr>
          <a:xfrm flipV="1">
            <a:off x="2819721" y="8618876"/>
            <a:ext cx="365320" cy="36660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Straight Connector 276">
            <a:extLst>
              <a:ext uri="{FF2B5EF4-FFF2-40B4-BE49-F238E27FC236}">
                <a16:creationId xmlns:a16="http://schemas.microsoft.com/office/drawing/2014/main" id="{BEE1F65A-945A-89C3-C548-11CCCD9B4337}"/>
              </a:ext>
            </a:extLst>
          </p:cNvPr>
          <p:cNvCxnSpPr>
            <a:cxnSpLocks/>
          </p:cNvCxnSpPr>
          <p:nvPr/>
        </p:nvCxnSpPr>
        <p:spPr>
          <a:xfrm flipH="1" flipV="1">
            <a:off x="3914996" y="8703507"/>
            <a:ext cx="318836" cy="28197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Straight Connector 277">
            <a:extLst>
              <a:ext uri="{FF2B5EF4-FFF2-40B4-BE49-F238E27FC236}">
                <a16:creationId xmlns:a16="http://schemas.microsoft.com/office/drawing/2014/main" id="{4C1DBD03-0CBB-FDA2-F47C-05F5880BD7AA}"/>
              </a:ext>
            </a:extLst>
          </p:cNvPr>
          <p:cNvCxnSpPr>
            <a:cxnSpLocks/>
          </p:cNvCxnSpPr>
          <p:nvPr/>
        </p:nvCxnSpPr>
        <p:spPr>
          <a:xfrm flipH="1">
            <a:off x="3697969" y="7567011"/>
            <a:ext cx="97189" cy="32291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9" name="Straight Connector 278">
            <a:extLst>
              <a:ext uri="{FF2B5EF4-FFF2-40B4-BE49-F238E27FC236}">
                <a16:creationId xmlns:a16="http://schemas.microsoft.com/office/drawing/2014/main" id="{D462AF9F-F202-AC13-5154-CAC720481944}"/>
              </a:ext>
            </a:extLst>
          </p:cNvPr>
          <p:cNvCxnSpPr>
            <a:cxnSpLocks/>
          </p:cNvCxnSpPr>
          <p:nvPr/>
        </p:nvCxnSpPr>
        <p:spPr>
          <a:xfrm flipH="1">
            <a:off x="8780113" y="6370351"/>
            <a:ext cx="322409" cy="22672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" name="Straight Connector 280">
            <a:extLst>
              <a:ext uri="{FF2B5EF4-FFF2-40B4-BE49-F238E27FC236}">
                <a16:creationId xmlns:a16="http://schemas.microsoft.com/office/drawing/2014/main" id="{F9681A55-BCE0-5BD7-5532-E157710F1C0C}"/>
              </a:ext>
            </a:extLst>
          </p:cNvPr>
          <p:cNvCxnSpPr>
            <a:cxnSpLocks/>
          </p:cNvCxnSpPr>
          <p:nvPr/>
        </p:nvCxnSpPr>
        <p:spPr>
          <a:xfrm flipV="1">
            <a:off x="3245753" y="6048609"/>
            <a:ext cx="123248" cy="24886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Straight Connector 281">
            <a:extLst>
              <a:ext uri="{FF2B5EF4-FFF2-40B4-BE49-F238E27FC236}">
                <a16:creationId xmlns:a16="http://schemas.microsoft.com/office/drawing/2014/main" id="{8D9FE441-FA1F-8CE9-0399-387681E5BDAF}"/>
              </a:ext>
            </a:extLst>
          </p:cNvPr>
          <p:cNvCxnSpPr>
            <a:cxnSpLocks/>
          </p:cNvCxnSpPr>
          <p:nvPr/>
        </p:nvCxnSpPr>
        <p:spPr>
          <a:xfrm flipH="1" flipV="1">
            <a:off x="5667768" y="3331513"/>
            <a:ext cx="259233" cy="35847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Straight Connector 285">
            <a:extLst>
              <a:ext uri="{FF2B5EF4-FFF2-40B4-BE49-F238E27FC236}">
                <a16:creationId xmlns:a16="http://schemas.microsoft.com/office/drawing/2014/main" id="{EE0D0ED8-0F04-CB1B-4021-4584FE8F3294}"/>
              </a:ext>
            </a:extLst>
          </p:cNvPr>
          <p:cNvCxnSpPr>
            <a:cxnSpLocks/>
          </p:cNvCxnSpPr>
          <p:nvPr/>
        </p:nvCxnSpPr>
        <p:spPr>
          <a:xfrm>
            <a:off x="5082336" y="2219508"/>
            <a:ext cx="134997" cy="42727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Straight Connector 286">
            <a:extLst>
              <a:ext uri="{FF2B5EF4-FFF2-40B4-BE49-F238E27FC236}">
                <a16:creationId xmlns:a16="http://schemas.microsoft.com/office/drawing/2014/main" id="{E17C0263-A1DC-3864-2999-85EA41D3807F}"/>
              </a:ext>
            </a:extLst>
          </p:cNvPr>
          <p:cNvCxnSpPr>
            <a:cxnSpLocks/>
          </p:cNvCxnSpPr>
          <p:nvPr/>
        </p:nvCxnSpPr>
        <p:spPr>
          <a:xfrm flipV="1">
            <a:off x="4900580" y="3258141"/>
            <a:ext cx="378871" cy="20357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8" name="Straight Connector 2047">
            <a:extLst>
              <a:ext uri="{FF2B5EF4-FFF2-40B4-BE49-F238E27FC236}">
                <a16:creationId xmlns:a16="http://schemas.microsoft.com/office/drawing/2014/main" id="{8E4D0887-C25E-16BA-2B89-F375D530E5AA}"/>
              </a:ext>
            </a:extLst>
          </p:cNvPr>
          <p:cNvCxnSpPr>
            <a:cxnSpLocks/>
          </p:cNvCxnSpPr>
          <p:nvPr/>
        </p:nvCxnSpPr>
        <p:spPr>
          <a:xfrm flipH="1">
            <a:off x="4502062" y="10338292"/>
            <a:ext cx="925813" cy="38410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9" name="TextBox 2048">
            <a:extLst>
              <a:ext uri="{FF2B5EF4-FFF2-40B4-BE49-F238E27FC236}">
                <a16:creationId xmlns:a16="http://schemas.microsoft.com/office/drawing/2014/main" id="{8B8B7DAC-DB17-6112-BF11-7BCFF42CA2CD}"/>
              </a:ext>
            </a:extLst>
          </p:cNvPr>
          <p:cNvSpPr txBox="1"/>
          <p:nvPr/>
        </p:nvSpPr>
        <p:spPr>
          <a:xfrm>
            <a:off x="323640" y="6172612"/>
            <a:ext cx="188056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 i="1"/>
              <a:t>Ensure attendance is &gt;96%</a:t>
            </a:r>
          </a:p>
        </p:txBody>
      </p:sp>
      <p:pic>
        <p:nvPicPr>
          <p:cNvPr id="2051" name="Picture 2050">
            <a:extLst>
              <a:ext uri="{FF2B5EF4-FFF2-40B4-BE49-F238E27FC236}">
                <a16:creationId xmlns:a16="http://schemas.microsoft.com/office/drawing/2014/main" id="{C5B31C90-4D12-984B-C6FF-FCD5174DD67A}"/>
              </a:ext>
            </a:extLst>
          </p:cNvPr>
          <p:cNvPicPr>
            <a:picLocks noChangeAspect="1"/>
          </p:cNvPicPr>
          <p:nvPr/>
        </p:nvPicPr>
        <p:blipFill>
          <a:blip r:embed="rId23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7622" t="14383" r="10794" b="27598"/>
          <a:stretch/>
        </p:blipFill>
        <p:spPr>
          <a:xfrm>
            <a:off x="2438622" y="4443020"/>
            <a:ext cx="719239" cy="511487"/>
          </a:xfrm>
          <a:prstGeom prst="rect">
            <a:avLst/>
          </a:prstGeom>
        </p:spPr>
      </p:pic>
      <p:sp>
        <p:nvSpPr>
          <p:cNvPr id="2052" name="TextBox 2051">
            <a:extLst>
              <a:ext uri="{FF2B5EF4-FFF2-40B4-BE49-F238E27FC236}">
                <a16:creationId xmlns:a16="http://schemas.microsoft.com/office/drawing/2014/main" id="{D3F44BB8-7F81-7960-7AD0-D8EF37F962B4}"/>
              </a:ext>
            </a:extLst>
          </p:cNvPr>
          <p:cNvSpPr txBox="1"/>
          <p:nvPr/>
        </p:nvSpPr>
        <p:spPr>
          <a:xfrm>
            <a:off x="3118896" y="4326682"/>
            <a:ext cx="720517" cy="5539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1000" i="1"/>
              <a:t>Access the school's library</a:t>
            </a:r>
          </a:p>
        </p:txBody>
      </p:sp>
      <p:sp>
        <p:nvSpPr>
          <p:cNvPr id="2053" name="TextBox 2052">
            <a:extLst>
              <a:ext uri="{FF2B5EF4-FFF2-40B4-BE49-F238E27FC236}">
                <a16:creationId xmlns:a16="http://schemas.microsoft.com/office/drawing/2014/main" id="{81F6A99C-EEDC-B80C-8F1E-24DE6964B7BF}"/>
              </a:ext>
            </a:extLst>
          </p:cNvPr>
          <p:cNvSpPr txBox="1"/>
          <p:nvPr/>
        </p:nvSpPr>
        <p:spPr>
          <a:xfrm>
            <a:off x="5057336" y="4779593"/>
            <a:ext cx="124614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 i="1"/>
              <a:t>Participate in an extra curricular activity</a:t>
            </a:r>
          </a:p>
        </p:txBody>
      </p:sp>
      <p:pic>
        <p:nvPicPr>
          <p:cNvPr id="2054" name="Picture 2053">
            <a:extLst>
              <a:ext uri="{FF2B5EF4-FFF2-40B4-BE49-F238E27FC236}">
                <a16:creationId xmlns:a16="http://schemas.microsoft.com/office/drawing/2014/main" id="{B4A63A90-69FC-E23C-ADA8-3463A2842871}"/>
              </a:ext>
            </a:extLst>
          </p:cNvPr>
          <p:cNvPicPr>
            <a:picLocks noChangeAspect="1"/>
          </p:cNvPicPr>
          <p:nvPr/>
        </p:nvPicPr>
        <p:blipFill>
          <a:blip r:embed="rId24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4201" b="15312"/>
          <a:stretch/>
        </p:blipFill>
        <p:spPr>
          <a:xfrm>
            <a:off x="6272990" y="4453084"/>
            <a:ext cx="568743" cy="502780"/>
          </a:xfrm>
          <a:prstGeom prst="rect">
            <a:avLst/>
          </a:prstGeom>
        </p:spPr>
      </p:pic>
      <p:pic>
        <p:nvPicPr>
          <p:cNvPr id="2055" name="Picture 2054">
            <a:extLst>
              <a:ext uri="{FF2B5EF4-FFF2-40B4-BE49-F238E27FC236}">
                <a16:creationId xmlns:a16="http://schemas.microsoft.com/office/drawing/2014/main" id="{D4239637-AEE4-2F9F-457B-E68AE075F302}"/>
              </a:ext>
            </a:extLst>
          </p:cNvPr>
          <p:cNvPicPr>
            <a:picLocks noChangeAspect="1"/>
          </p:cNvPicPr>
          <p:nvPr/>
        </p:nvPicPr>
        <p:blipFill>
          <a:blip r:embed="rId25">
            <a:alphaModFix amt="85000"/>
            <a:duotone>
              <a:prstClr val="black"/>
              <a:schemeClr val="accent1">
                <a:lumMod val="7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793166" y="4361298"/>
            <a:ext cx="407185" cy="407185"/>
          </a:xfrm>
          <a:prstGeom prst="rect">
            <a:avLst/>
          </a:prstGeom>
        </p:spPr>
      </p:pic>
      <p:sp>
        <p:nvSpPr>
          <p:cNvPr id="2056" name="TextBox 2055">
            <a:extLst>
              <a:ext uri="{FF2B5EF4-FFF2-40B4-BE49-F238E27FC236}">
                <a16:creationId xmlns:a16="http://schemas.microsoft.com/office/drawing/2014/main" id="{6247C308-7293-3EAB-B016-6657F390F074}"/>
              </a:ext>
            </a:extLst>
          </p:cNvPr>
          <p:cNvSpPr txBox="1"/>
          <p:nvPr/>
        </p:nvSpPr>
        <p:spPr>
          <a:xfrm>
            <a:off x="3357604" y="6315478"/>
            <a:ext cx="18648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>
                <a:solidFill>
                  <a:srgbClr val="0070C0"/>
                </a:solidFill>
              </a:rPr>
              <a:t>Parents Evening</a:t>
            </a:r>
          </a:p>
        </p:txBody>
      </p:sp>
      <p:sp>
        <p:nvSpPr>
          <p:cNvPr id="2059" name="TextBox 2058">
            <a:extLst>
              <a:ext uri="{FF2B5EF4-FFF2-40B4-BE49-F238E27FC236}">
                <a16:creationId xmlns:a16="http://schemas.microsoft.com/office/drawing/2014/main" id="{7192618A-D2D8-4B9F-CDAF-8D7586CA5AA2}"/>
              </a:ext>
            </a:extLst>
          </p:cNvPr>
          <p:cNvSpPr txBox="1"/>
          <p:nvPr/>
        </p:nvSpPr>
        <p:spPr>
          <a:xfrm>
            <a:off x="3946909" y="11670660"/>
            <a:ext cx="119340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 i="1"/>
              <a:t>Give your best smile for your KS4 photo</a:t>
            </a:r>
          </a:p>
        </p:txBody>
      </p:sp>
      <p:pic>
        <p:nvPicPr>
          <p:cNvPr id="2061" name="Picture 2060">
            <a:extLst>
              <a:ext uri="{FF2B5EF4-FFF2-40B4-BE49-F238E27FC236}">
                <a16:creationId xmlns:a16="http://schemas.microsoft.com/office/drawing/2014/main" id="{6CA3C368-A973-BCA9-4C14-03632317876E}"/>
              </a:ext>
            </a:extLst>
          </p:cNvPr>
          <p:cNvPicPr>
            <a:picLocks noChangeAspect="1"/>
          </p:cNvPicPr>
          <p:nvPr/>
        </p:nvPicPr>
        <p:blipFill>
          <a:blip r:embed="rId26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12900" t="10047" r="8512" b="21912"/>
          <a:stretch/>
        </p:blipFill>
        <p:spPr>
          <a:xfrm>
            <a:off x="3641984" y="11764147"/>
            <a:ext cx="423493" cy="366659"/>
          </a:xfrm>
          <a:prstGeom prst="rect">
            <a:avLst/>
          </a:prstGeom>
        </p:spPr>
      </p:pic>
      <p:cxnSp>
        <p:nvCxnSpPr>
          <p:cNvPr id="2062" name="Straight Connector 2061">
            <a:extLst>
              <a:ext uri="{FF2B5EF4-FFF2-40B4-BE49-F238E27FC236}">
                <a16:creationId xmlns:a16="http://schemas.microsoft.com/office/drawing/2014/main" id="{F6680FE6-183F-A1FD-2E89-154ECE8346BB}"/>
              </a:ext>
            </a:extLst>
          </p:cNvPr>
          <p:cNvCxnSpPr>
            <a:cxnSpLocks/>
          </p:cNvCxnSpPr>
          <p:nvPr/>
        </p:nvCxnSpPr>
        <p:spPr>
          <a:xfrm flipV="1">
            <a:off x="4726727" y="11282022"/>
            <a:ext cx="248727" cy="388638"/>
          </a:xfrm>
          <a:prstGeom prst="line">
            <a:avLst/>
          </a:prstGeom>
          <a:ln w="19050">
            <a:solidFill>
              <a:srgbClr val="FF00FF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5" name="TextBox 2064">
            <a:extLst>
              <a:ext uri="{FF2B5EF4-FFF2-40B4-BE49-F238E27FC236}">
                <a16:creationId xmlns:a16="http://schemas.microsoft.com/office/drawing/2014/main" id="{B30AFE95-E791-BA10-0F52-AD24D3278690}"/>
              </a:ext>
            </a:extLst>
          </p:cNvPr>
          <p:cNvSpPr txBox="1"/>
          <p:nvPr/>
        </p:nvSpPr>
        <p:spPr>
          <a:xfrm>
            <a:off x="4815286" y="10692295"/>
            <a:ext cx="13177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 i="1">
                <a:solidFill>
                  <a:schemeClr val="bg1"/>
                </a:solidFill>
              </a:rPr>
              <a:t>Start of KS4 journey to success and new curriculum opportunities </a:t>
            </a:r>
          </a:p>
        </p:txBody>
      </p:sp>
      <p:sp>
        <p:nvSpPr>
          <p:cNvPr id="2067" name="TextBox 2066">
            <a:extLst>
              <a:ext uri="{FF2B5EF4-FFF2-40B4-BE49-F238E27FC236}">
                <a16:creationId xmlns:a16="http://schemas.microsoft.com/office/drawing/2014/main" id="{EE8EF5FC-3630-B2D0-7434-F2B0A663D258}"/>
              </a:ext>
            </a:extLst>
          </p:cNvPr>
          <p:cNvSpPr txBox="1"/>
          <p:nvPr/>
        </p:nvSpPr>
        <p:spPr>
          <a:xfrm>
            <a:off x="2264940" y="9763590"/>
            <a:ext cx="132978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 i="1"/>
              <a:t>Evaluate option choices and discuss any changes if appropriate</a:t>
            </a:r>
          </a:p>
        </p:txBody>
      </p:sp>
      <p:sp>
        <p:nvSpPr>
          <p:cNvPr id="2068" name="TextBox 2067">
            <a:extLst>
              <a:ext uri="{FF2B5EF4-FFF2-40B4-BE49-F238E27FC236}">
                <a16:creationId xmlns:a16="http://schemas.microsoft.com/office/drawing/2014/main" id="{11627818-9FFF-A322-12D5-63E904AA4221}"/>
              </a:ext>
            </a:extLst>
          </p:cNvPr>
          <p:cNvSpPr txBox="1"/>
          <p:nvPr/>
        </p:nvSpPr>
        <p:spPr>
          <a:xfrm>
            <a:off x="1786689" y="10742974"/>
            <a:ext cx="1775273" cy="414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 i="1">
                <a:solidFill>
                  <a:schemeClr val="bg1"/>
                </a:solidFill>
              </a:rPr>
              <a:t>Know your courses and the assessment arrangements</a:t>
            </a:r>
          </a:p>
        </p:txBody>
      </p:sp>
      <p:cxnSp>
        <p:nvCxnSpPr>
          <p:cNvPr id="2069" name="Straight Connector 2068">
            <a:extLst>
              <a:ext uri="{FF2B5EF4-FFF2-40B4-BE49-F238E27FC236}">
                <a16:creationId xmlns:a16="http://schemas.microsoft.com/office/drawing/2014/main" id="{8A6E3D4E-B3F5-8E53-2021-434FDE1BA1F5}"/>
              </a:ext>
            </a:extLst>
          </p:cNvPr>
          <p:cNvCxnSpPr>
            <a:cxnSpLocks/>
          </p:cNvCxnSpPr>
          <p:nvPr/>
        </p:nvCxnSpPr>
        <p:spPr>
          <a:xfrm flipH="1">
            <a:off x="2417558" y="10329632"/>
            <a:ext cx="141941" cy="399713"/>
          </a:xfrm>
          <a:prstGeom prst="line">
            <a:avLst/>
          </a:prstGeom>
          <a:ln w="19050">
            <a:solidFill>
              <a:srgbClr val="FF00FF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2" name="TextBox 2071">
            <a:extLst>
              <a:ext uri="{FF2B5EF4-FFF2-40B4-BE49-F238E27FC236}">
                <a16:creationId xmlns:a16="http://schemas.microsoft.com/office/drawing/2014/main" id="{90629C3C-3048-BBE4-2CD4-63F5DCE3D896}"/>
              </a:ext>
            </a:extLst>
          </p:cNvPr>
          <p:cNvSpPr txBox="1"/>
          <p:nvPr/>
        </p:nvSpPr>
        <p:spPr>
          <a:xfrm>
            <a:off x="1575684" y="8199474"/>
            <a:ext cx="139224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i="1">
                <a:solidFill>
                  <a:schemeClr val="bg1"/>
                </a:solidFill>
              </a:rPr>
              <a:t>         Improve revision  </a:t>
            </a:r>
          </a:p>
          <a:p>
            <a:r>
              <a:rPr lang="en-GB" sz="1000" i="1">
                <a:solidFill>
                  <a:schemeClr val="bg1"/>
                </a:solidFill>
              </a:rPr>
              <a:t>  technique and adapt to GCSE examinations</a:t>
            </a:r>
          </a:p>
        </p:txBody>
      </p:sp>
      <p:sp>
        <p:nvSpPr>
          <p:cNvPr id="2074" name="TextBox 2073">
            <a:extLst>
              <a:ext uri="{FF2B5EF4-FFF2-40B4-BE49-F238E27FC236}">
                <a16:creationId xmlns:a16="http://schemas.microsoft.com/office/drawing/2014/main" id="{E10E5091-D2F2-3669-5D62-3629629BC8BD}"/>
              </a:ext>
            </a:extLst>
          </p:cNvPr>
          <p:cNvSpPr txBox="1"/>
          <p:nvPr/>
        </p:nvSpPr>
        <p:spPr>
          <a:xfrm>
            <a:off x="248066" y="8606951"/>
            <a:ext cx="108619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 i="1"/>
              <a:t>Keep to deadlines and ensure you are maintaining motivation</a:t>
            </a:r>
          </a:p>
        </p:txBody>
      </p:sp>
      <p:cxnSp>
        <p:nvCxnSpPr>
          <p:cNvPr id="2075" name="Straight Connector 2074">
            <a:extLst>
              <a:ext uri="{FF2B5EF4-FFF2-40B4-BE49-F238E27FC236}">
                <a16:creationId xmlns:a16="http://schemas.microsoft.com/office/drawing/2014/main" id="{B64DEB63-CF46-4523-8308-E4552459D05A}"/>
              </a:ext>
            </a:extLst>
          </p:cNvPr>
          <p:cNvCxnSpPr>
            <a:cxnSpLocks/>
          </p:cNvCxnSpPr>
          <p:nvPr/>
        </p:nvCxnSpPr>
        <p:spPr>
          <a:xfrm>
            <a:off x="1218699" y="8795953"/>
            <a:ext cx="219537" cy="255313"/>
          </a:xfrm>
          <a:prstGeom prst="line">
            <a:avLst/>
          </a:prstGeom>
          <a:ln w="19050">
            <a:solidFill>
              <a:srgbClr val="FF00FF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8" name="TextBox 2077">
            <a:extLst>
              <a:ext uri="{FF2B5EF4-FFF2-40B4-BE49-F238E27FC236}">
                <a16:creationId xmlns:a16="http://schemas.microsoft.com/office/drawing/2014/main" id="{E1262AD0-3951-8045-ECB9-E48EA137FAAA}"/>
              </a:ext>
            </a:extLst>
          </p:cNvPr>
          <p:cNvSpPr txBox="1"/>
          <p:nvPr/>
        </p:nvSpPr>
        <p:spPr>
          <a:xfrm>
            <a:off x="6965704" y="4326870"/>
            <a:ext cx="139224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 i="1"/>
              <a:t>Contribute to the wider school community in a whole school event</a:t>
            </a:r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481AAF19-BF8D-519C-9218-1C40EC46CA40}"/>
              </a:ext>
            </a:extLst>
          </p:cNvPr>
          <p:cNvSpPr txBox="1"/>
          <p:nvPr/>
        </p:nvSpPr>
        <p:spPr>
          <a:xfrm>
            <a:off x="4166903" y="7974040"/>
            <a:ext cx="151360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>
                <a:solidFill>
                  <a:schemeClr val="bg1"/>
                </a:solidFill>
              </a:rPr>
              <a:t>Develop your independent study to suit the demands of GCSE and vocational coursework</a:t>
            </a:r>
          </a:p>
        </p:txBody>
      </p:sp>
      <p:sp>
        <p:nvSpPr>
          <p:cNvPr id="290" name="TextBox 289">
            <a:extLst>
              <a:ext uri="{FF2B5EF4-FFF2-40B4-BE49-F238E27FC236}">
                <a16:creationId xmlns:a16="http://schemas.microsoft.com/office/drawing/2014/main" id="{1AFEC064-6082-8043-A5E4-CAD688623E46}"/>
              </a:ext>
            </a:extLst>
          </p:cNvPr>
          <p:cNvSpPr txBox="1"/>
          <p:nvPr/>
        </p:nvSpPr>
        <p:spPr>
          <a:xfrm>
            <a:off x="5927001" y="6928851"/>
            <a:ext cx="18157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 i="1"/>
              <a:t>Awareness and knowledge of the importance of maintaining positive relationships, mental health and well-being</a:t>
            </a:r>
          </a:p>
        </p:txBody>
      </p:sp>
      <p:sp>
        <p:nvSpPr>
          <p:cNvPr id="293" name="TextBox 292">
            <a:extLst>
              <a:ext uri="{FF2B5EF4-FFF2-40B4-BE49-F238E27FC236}">
                <a16:creationId xmlns:a16="http://schemas.microsoft.com/office/drawing/2014/main" id="{E140870B-B9CD-0A93-116F-2F3006BC36F2}"/>
              </a:ext>
            </a:extLst>
          </p:cNvPr>
          <p:cNvSpPr txBox="1"/>
          <p:nvPr/>
        </p:nvSpPr>
        <p:spPr>
          <a:xfrm>
            <a:off x="7628372" y="4885042"/>
            <a:ext cx="192745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 i="1"/>
              <a:t>Begin to think about your future steps, review your journey and what are your next steps</a:t>
            </a:r>
          </a:p>
        </p:txBody>
      </p:sp>
      <p:cxnSp>
        <p:nvCxnSpPr>
          <p:cNvPr id="294" name="Straight Connector 293">
            <a:extLst>
              <a:ext uri="{FF2B5EF4-FFF2-40B4-BE49-F238E27FC236}">
                <a16:creationId xmlns:a16="http://schemas.microsoft.com/office/drawing/2014/main" id="{CB8509BC-9C50-25A6-15F8-667FCFDA005C}"/>
              </a:ext>
            </a:extLst>
          </p:cNvPr>
          <p:cNvCxnSpPr>
            <a:cxnSpLocks/>
          </p:cNvCxnSpPr>
          <p:nvPr/>
        </p:nvCxnSpPr>
        <p:spPr>
          <a:xfrm flipH="1">
            <a:off x="8202600" y="5465362"/>
            <a:ext cx="146965" cy="399058"/>
          </a:xfrm>
          <a:prstGeom prst="line">
            <a:avLst/>
          </a:prstGeom>
          <a:ln w="19050">
            <a:solidFill>
              <a:srgbClr val="FF00FF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8" name="TextBox 297">
            <a:extLst>
              <a:ext uri="{FF2B5EF4-FFF2-40B4-BE49-F238E27FC236}">
                <a16:creationId xmlns:a16="http://schemas.microsoft.com/office/drawing/2014/main" id="{95949489-92A9-D5CA-7278-EE31D0894A30}"/>
              </a:ext>
            </a:extLst>
          </p:cNvPr>
          <p:cNvSpPr txBox="1"/>
          <p:nvPr/>
        </p:nvSpPr>
        <p:spPr>
          <a:xfrm>
            <a:off x="5520094" y="6396528"/>
            <a:ext cx="22685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 i="1"/>
              <a:t>Plan what your future may look like in a careers interview</a:t>
            </a:r>
          </a:p>
        </p:txBody>
      </p:sp>
      <p:cxnSp>
        <p:nvCxnSpPr>
          <p:cNvPr id="299" name="Straight Connector 298">
            <a:extLst>
              <a:ext uri="{FF2B5EF4-FFF2-40B4-BE49-F238E27FC236}">
                <a16:creationId xmlns:a16="http://schemas.microsoft.com/office/drawing/2014/main" id="{ECBE2C7F-334E-5F35-605B-0130288C837D}"/>
              </a:ext>
            </a:extLst>
          </p:cNvPr>
          <p:cNvCxnSpPr>
            <a:cxnSpLocks/>
          </p:cNvCxnSpPr>
          <p:nvPr/>
        </p:nvCxnSpPr>
        <p:spPr>
          <a:xfrm flipV="1">
            <a:off x="7256670" y="5984567"/>
            <a:ext cx="249690" cy="416233"/>
          </a:xfrm>
          <a:prstGeom prst="line">
            <a:avLst/>
          </a:prstGeom>
          <a:ln w="19050">
            <a:solidFill>
              <a:srgbClr val="FF00FF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Straight Connector 300">
            <a:extLst>
              <a:ext uri="{FF2B5EF4-FFF2-40B4-BE49-F238E27FC236}">
                <a16:creationId xmlns:a16="http://schemas.microsoft.com/office/drawing/2014/main" id="{5ED83AEC-54FC-80E7-0DCE-34FB698F9A17}"/>
              </a:ext>
            </a:extLst>
          </p:cNvPr>
          <p:cNvCxnSpPr>
            <a:cxnSpLocks/>
          </p:cNvCxnSpPr>
          <p:nvPr/>
        </p:nvCxnSpPr>
        <p:spPr>
          <a:xfrm flipH="1" flipV="1">
            <a:off x="3843547" y="6103860"/>
            <a:ext cx="155668" cy="24829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4" name="TextBox 303">
            <a:extLst>
              <a:ext uri="{FF2B5EF4-FFF2-40B4-BE49-F238E27FC236}">
                <a16:creationId xmlns:a16="http://schemas.microsoft.com/office/drawing/2014/main" id="{CAAF1050-29AF-B0C3-813E-9BFD630A2DB7}"/>
              </a:ext>
            </a:extLst>
          </p:cNvPr>
          <p:cNvSpPr txBox="1"/>
          <p:nvPr/>
        </p:nvSpPr>
        <p:spPr>
          <a:xfrm>
            <a:off x="65026" y="3164673"/>
            <a:ext cx="132971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 i="1"/>
              <a:t>Begin to think about your application for the student leadership team and complete your application</a:t>
            </a:r>
          </a:p>
        </p:txBody>
      </p:sp>
      <p:cxnSp>
        <p:nvCxnSpPr>
          <p:cNvPr id="305" name="Straight Connector 304">
            <a:extLst>
              <a:ext uri="{FF2B5EF4-FFF2-40B4-BE49-F238E27FC236}">
                <a16:creationId xmlns:a16="http://schemas.microsoft.com/office/drawing/2014/main" id="{E0B75E80-9FCA-D387-A4AD-ABE4F335DB84}"/>
              </a:ext>
            </a:extLst>
          </p:cNvPr>
          <p:cNvCxnSpPr>
            <a:cxnSpLocks/>
          </p:cNvCxnSpPr>
          <p:nvPr/>
        </p:nvCxnSpPr>
        <p:spPr>
          <a:xfrm flipV="1">
            <a:off x="1302433" y="3299016"/>
            <a:ext cx="419211" cy="78795"/>
          </a:xfrm>
          <a:prstGeom prst="line">
            <a:avLst/>
          </a:prstGeom>
          <a:ln w="19050">
            <a:solidFill>
              <a:srgbClr val="FF00FF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0" name="TextBox 309">
            <a:extLst>
              <a:ext uri="{FF2B5EF4-FFF2-40B4-BE49-F238E27FC236}">
                <a16:creationId xmlns:a16="http://schemas.microsoft.com/office/drawing/2014/main" id="{5C0166E2-F0D3-F51A-1DF3-22E68A90ACDA}"/>
              </a:ext>
            </a:extLst>
          </p:cNvPr>
          <p:cNvSpPr txBox="1"/>
          <p:nvPr/>
        </p:nvSpPr>
        <p:spPr>
          <a:xfrm>
            <a:off x="2139395" y="1512699"/>
            <a:ext cx="1699858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1000" i="1"/>
              <a:t>Experience secondary college at Cheshire College South and West Complete first set of mock exams </a:t>
            </a:r>
          </a:p>
        </p:txBody>
      </p:sp>
      <p:cxnSp>
        <p:nvCxnSpPr>
          <p:cNvPr id="311" name="Straight Connector 310">
            <a:extLst>
              <a:ext uri="{FF2B5EF4-FFF2-40B4-BE49-F238E27FC236}">
                <a16:creationId xmlns:a16="http://schemas.microsoft.com/office/drawing/2014/main" id="{BB2B7471-6049-4169-A821-8CB497AE4B3E}"/>
              </a:ext>
            </a:extLst>
          </p:cNvPr>
          <p:cNvCxnSpPr>
            <a:cxnSpLocks/>
          </p:cNvCxnSpPr>
          <p:nvPr/>
        </p:nvCxnSpPr>
        <p:spPr>
          <a:xfrm>
            <a:off x="3593825" y="2288047"/>
            <a:ext cx="150635" cy="394323"/>
          </a:xfrm>
          <a:prstGeom prst="line">
            <a:avLst/>
          </a:prstGeom>
          <a:ln w="19050">
            <a:solidFill>
              <a:srgbClr val="FF00FF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5" name="TextBox 314">
            <a:extLst>
              <a:ext uri="{FF2B5EF4-FFF2-40B4-BE49-F238E27FC236}">
                <a16:creationId xmlns:a16="http://schemas.microsoft.com/office/drawing/2014/main" id="{286A900F-161D-8FD7-9543-CBD1DEEF9747}"/>
              </a:ext>
            </a:extLst>
          </p:cNvPr>
          <p:cNvSpPr txBox="1"/>
          <p:nvPr/>
        </p:nvSpPr>
        <p:spPr>
          <a:xfrm>
            <a:off x="3728088" y="2805322"/>
            <a:ext cx="188056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>
                <a:solidFill>
                  <a:schemeClr val="bg1"/>
                </a:solidFill>
              </a:rPr>
              <a:t>Reports to parents</a:t>
            </a:r>
          </a:p>
        </p:txBody>
      </p:sp>
      <p:cxnSp>
        <p:nvCxnSpPr>
          <p:cNvPr id="316" name="Straight Connector 315">
            <a:extLst>
              <a:ext uri="{FF2B5EF4-FFF2-40B4-BE49-F238E27FC236}">
                <a16:creationId xmlns:a16="http://schemas.microsoft.com/office/drawing/2014/main" id="{259FD5B7-FB5E-F860-12D4-6D31CD6DF4CB}"/>
              </a:ext>
            </a:extLst>
          </p:cNvPr>
          <p:cNvCxnSpPr>
            <a:cxnSpLocks/>
          </p:cNvCxnSpPr>
          <p:nvPr/>
        </p:nvCxnSpPr>
        <p:spPr>
          <a:xfrm flipV="1">
            <a:off x="-5924248" y="4006960"/>
            <a:ext cx="419211" cy="78795"/>
          </a:xfrm>
          <a:prstGeom prst="line">
            <a:avLst/>
          </a:prstGeom>
          <a:ln w="19050">
            <a:solidFill>
              <a:srgbClr val="FF00FF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Straight Connector 317">
            <a:extLst>
              <a:ext uri="{FF2B5EF4-FFF2-40B4-BE49-F238E27FC236}">
                <a16:creationId xmlns:a16="http://schemas.microsoft.com/office/drawing/2014/main" id="{29F07339-30A7-C217-A76C-55B83522F98B}"/>
              </a:ext>
            </a:extLst>
          </p:cNvPr>
          <p:cNvCxnSpPr>
            <a:cxnSpLocks/>
          </p:cNvCxnSpPr>
          <p:nvPr/>
        </p:nvCxnSpPr>
        <p:spPr>
          <a:xfrm flipH="1">
            <a:off x="2541901" y="5030346"/>
            <a:ext cx="146965" cy="399058"/>
          </a:xfrm>
          <a:prstGeom prst="line">
            <a:avLst/>
          </a:prstGeom>
          <a:ln w="19050">
            <a:solidFill>
              <a:srgbClr val="FF00FF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6D5E361A-A9D0-1D9C-710A-A9AF9210A7E5}"/>
              </a:ext>
            </a:extLst>
          </p:cNvPr>
          <p:cNvCxnSpPr>
            <a:cxnSpLocks/>
          </p:cNvCxnSpPr>
          <p:nvPr/>
        </p:nvCxnSpPr>
        <p:spPr>
          <a:xfrm flipV="1">
            <a:off x="1646320" y="5590496"/>
            <a:ext cx="221195" cy="306846"/>
          </a:xfrm>
          <a:prstGeom prst="line">
            <a:avLst/>
          </a:prstGeom>
          <a:ln w="19050">
            <a:solidFill>
              <a:srgbClr val="FF00FF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0" name="Group 69">
            <a:extLst>
              <a:ext uri="{FF2B5EF4-FFF2-40B4-BE49-F238E27FC236}">
                <a16:creationId xmlns:a16="http://schemas.microsoft.com/office/drawing/2014/main" id="{9B4A3E9E-9149-16EA-61BC-632A949AA033}"/>
              </a:ext>
            </a:extLst>
          </p:cNvPr>
          <p:cNvGrpSpPr/>
          <p:nvPr/>
        </p:nvGrpSpPr>
        <p:grpSpPr>
          <a:xfrm>
            <a:off x="4754065" y="6237044"/>
            <a:ext cx="485943" cy="246221"/>
            <a:chOff x="12627458" y="9919092"/>
            <a:chExt cx="732359" cy="499113"/>
          </a:xfrm>
        </p:grpSpPr>
        <p:pic>
          <p:nvPicPr>
            <p:cNvPr id="71" name="Picture 6" descr="Image result for speech bubble">
              <a:extLst>
                <a:ext uri="{FF2B5EF4-FFF2-40B4-BE49-F238E27FC236}">
                  <a16:creationId xmlns:a16="http://schemas.microsoft.com/office/drawing/2014/main" id="{ED26574D-1E16-D029-5FD8-D4943042FA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30101" y="9919092"/>
              <a:ext cx="429716" cy="469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2" name="Picture 6" descr="Image result for speech bubble">
              <a:extLst>
                <a:ext uri="{FF2B5EF4-FFF2-40B4-BE49-F238E27FC236}">
                  <a16:creationId xmlns:a16="http://schemas.microsoft.com/office/drawing/2014/main" id="{E97A5A28-5697-1B9F-9EC4-48C006B969C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2627458" y="9948342"/>
              <a:ext cx="429716" cy="469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CE7DAAE5-AFDA-A3A1-EE26-F314BD08E5D8}"/>
              </a:ext>
            </a:extLst>
          </p:cNvPr>
          <p:cNvSpPr txBox="1"/>
          <p:nvPr/>
        </p:nvSpPr>
        <p:spPr>
          <a:xfrm>
            <a:off x="6705442" y="3459629"/>
            <a:ext cx="2229429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/>
            <a:r>
              <a:rPr lang="en-GB" sz="1000" i="1">
                <a:cs typeface="Calibri"/>
              </a:rPr>
              <a:t>Time to reflect on the year and prepare for your next step on your journey</a:t>
            </a:r>
          </a:p>
        </p:txBody>
      </p:sp>
    </p:spTree>
    <p:extLst>
      <p:ext uri="{BB962C8B-B14F-4D97-AF65-F5344CB8AC3E}">
        <p14:creationId xmlns:p14="http://schemas.microsoft.com/office/powerpoint/2010/main" val="4265591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hite Colour Wallpapers - Wallpaper Cave">
            <a:extLst>
              <a:ext uri="{FF2B5EF4-FFF2-40B4-BE49-F238E27FC236}">
                <a16:creationId xmlns:a16="http://schemas.microsoft.com/office/drawing/2014/main" id="{DF08AA48-5F59-4775-A297-6F68FAABC0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593529" y="1566202"/>
            <a:ext cx="12843142" cy="9673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C0610F2-B269-2A6E-9EE2-206DD472E0DC}"/>
              </a:ext>
            </a:extLst>
          </p:cNvPr>
          <p:cNvSpPr/>
          <p:nvPr/>
        </p:nvSpPr>
        <p:spPr>
          <a:xfrm>
            <a:off x="6649660" y="2157327"/>
            <a:ext cx="2361421" cy="180233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>
                <a:solidFill>
                  <a:srgbClr val="263B7E"/>
                </a:solidFill>
                <a:latin typeface="+mj-lt"/>
              </a:rPr>
              <a:t>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EDAE03-7694-196B-0274-D4A977C8012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97" b="50000"/>
          <a:stretch/>
        </p:blipFill>
        <p:spPr>
          <a:xfrm>
            <a:off x="300633" y="208216"/>
            <a:ext cx="8641607" cy="11432979"/>
          </a:xfrm>
          <a:prstGeom prst="rect">
            <a:avLst/>
          </a:prstGeom>
        </p:spPr>
      </p:pic>
      <p:grpSp>
        <p:nvGrpSpPr>
          <p:cNvPr id="280" name="Group 279">
            <a:extLst>
              <a:ext uri="{FF2B5EF4-FFF2-40B4-BE49-F238E27FC236}">
                <a16:creationId xmlns:a16="http://schemas.microsoft.com/office/drawing/2014/main" id="{967D637F-CF2E-425D-A3A1-5E84A6C8477E}"/>
              </a:ext>
            </a:extLst>
          </p:cNvPr>
          <p:cNvGrpSpPr/>
          <p:nvPr/>
        </p:nvGrpSpPr>
        <p:grpSpPr>
          <a:xfrm>
            <a:off x="-50547" y="-18513"/>
            <a:ext cx="9760149" cy="581209"/>
            <a:chOff x="0" y="6187800"/>
            <a:chExt cx="12192001" cy="581209"/>
          </a:xfrm>
        </p:grpSpPr>
        <p:pic>
          <p:nvPicPr>
            <p:cNvPr id="283" name="Picture 16">
              <a:extLst>
                <a:ext uri="{FF2B5EF4-FFF2-40B4-BE49-F238E27FC236}">
                  <a16:creationId xmlns:a16="http://schemas.microsoft.com/office/drawing/2014/main" id="{788908E5-9BB2-4C26-A468-C5F1890F7F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189572"/>
              <a:ext cx="6642101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284" name="Picture 16">
              <a:extLst>
                <a:ext uri="{FF2B5EF4-FFF2-40B4-BE49-F238E27FC236}">
                  <a16:creationId xmlns:a16="http://schemas.microsoft.com/office/drawing/2014/main" id="{B39C0453-FB5D-489F-B8AA-1D8470483EB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977"/>
            <a:stretch/>
          </p:blipFill>
          <p:spPr bwMode="auto">
            <a:xfrm>
              <a:off x="6411799" y="6187800"/>
              <a:ext cx="5780202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</p:grp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EC642833-F2C5-4B08-9721-A4A7EB6AFBA4}"/>
              </a:ext>
            </a:extLst>
          </p:cNvPr>
          <p:cNvCxnSpPr>
            <a:cxnSpLocks/>
          </p:cNvCxnSpPr>
          <p:nvPr/>
        </p:nvCxnSpPr>
        <p:spPr>
          <a:xfrm flipH="1">
            <a:off x="15081171" y="19801956"/>
            <a:ext cx="163994" cy="6873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6" name="Rectangle 185">
            <a:extLst>
              <a:ext uri="{FF2B5EF4-FFF2-40B4-BE49-F238E27FC236}">
                <a16:creationId xmlns:a16="http://schemas.microsoft.com/office/drawing/2014/main" id="{DE6D9DEE-6B34-49A2-9402-92DF550CCE0D}"/>
              </a:ext>
            </a:extLst>
          </p:cNvPr>
          <p:cNvSpPr/>
          <p:nvPr/>
        </p:nvSpPr>
        <p:spPr>
          <a:xfrm>
            <a:off x="6407503" y="8872674"/>
            <a:ext cx="1887227" cy="73866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 fontAlgn="base"/>
            <a:r>
              <a:rPr lang="en-GB" sz="1400" b="1">
                <a:solidFill>
                  <a:srgbClr val="263B7E"/>
                </a:solidFill>
                <a:latin typeface="Corda Regular"/>
              </a:rPr>
              <a:t>Did you know that attendance impacts  achievement?</a:t>
            </a:r>
          </a:p>
        </p:txBody>
      </p:sp>
      <p:pic>
        <p:nvPicPr>
          <p:cNvPr id="285" name="Picture 18">
            <a:extLst>
              <a:ext uri="{FF2B5EF4-FFF2-40B4-BE49-F238E27FC236}">
                <a16:creationId xmlns:a16="http://schemas.microsoft.com/office/drawing/2014/main" id="{81CF3126-E98E-4244-B7BC-48410D0B8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02" y="54311"/>
            <a:ext cx="1008252" cy="1209903"/>
          </a:xfrm>
          <a:prstGeom prst="rect">
            <a:avLst/>
          </a:prstGeom>
          <a:noFill/>
          <a:ln w="28575" algn="ctr">
            <a:solidFill>
              <a:srgbClr val="063D7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2">
            <a:extLst>
              <a:ext uri="{FF2B5EF4-FFF2-40B4-BE49-F238E27FC236}">
                <a16:creationId xmlns:a16="http://schemas.microsoft.com/office/drawing/2014/main" id="{459EAF23-C0C2-985B-04F0-DDBE87D8C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260" y="12295762"/>
            <a:ext cx="9726861" cy="581026"/>
          </a:xfrm>
          <a:prstGeom prst="rect">
            <a:avLst/>
          </a:prstGeom>
          <a:solidFill>
            <a:srgbClr val="20164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4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Learning Together. Achieving High Standards.</a:t>
            </a: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57" name="Rectangle 1056"/>
          <p:cNvSpPr/>
          <p:nvPr/>
        </p:nvSpPr>
        <p:spPr>
          <a:xfrm>
            <a:off x="7232932" y="9822937"/>
            <a:ext cx="1869590" cy="2142913"/>
          </a:xfrm>
          <a:prstGeom prst="rect">
            <a:avLst/>
          </a:prstGeom>
          <a:solidFill>
            <a:schemeClr val="bg1"/>
          </a:solidFill>
          <a:ln w="76200">
            <a:solidFill>
              <a:srgbClr val="253A7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9" name="Picture 158" descr="Screen Shot 2019-10-12 at 12.46.35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88461" y="10870145"/>
            <a:ext cx="961104" cy="931663"/>
          </a:xfrm>
          <a:prstGeom prst="rect">
            <a:avLst/>
          </a:prstGeom>
        </p:spPr>
      </p:pic>
      <p:sp>
        <p:nvSpPr>
          <p:cNvPr id="202" name="Oval 201">
            <a:extLst>
              <a:ext uri="{FF2B5EF4-FFF2-40B4-BE49-F238E27FC236}">
                <a16:creationId xmlns:a16="http://schemas.microsoft.com/office/drawing/2014/main" id="{53AD2B2B-80FF-416E-90EA-256C9D0889E4}"/>
              </a:ext>
            </a:extLst>
          </p:cNvPr>
          <p:cNvSpPr/>
          <p:nvPr/>
        </p:nvSpPr>
        <p:spPr>
          <a:xfrm>
            <a:off x="6133042" y="10403014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September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FB2E303-B82A-AF11-95DB-47EB94B9B3BD}"/>
              </a:ext>
            </a:extLst>
          </p:cNvPr>
          <p:cNvSpPr/>
          <p:nvPr/>
        </p:nvSpPr>
        <p:spPr>
          <a:xfrm>
            <a:off x="2818807" y="7727624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December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E3556FD-85DB-E04A-8094-BEF05751828A}"/>
              </a:ext>
            </a:extLst>
          </p:cNvPr>
          <p:cNvSpPr/>
          <p:nvPr/>
        </p:nvSpPr>
        <p:spPr>
          <a:xfrm>
            <a:off x="2989324" y="4952721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April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8F75948-064E-9325-F747-50925AED14E5}"/>
              </a:ext>
            </a:extLst>
          </p:cNvPr>
          <p:cNvSpPr/>
          <p:nvPr/>
        </p:nvSpPr>
        <p:spPr>
          <a:xfrm>
            <a:off x="4935848" y="2258927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July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1B670A5-9EBA-65B7-6793-EFAB66C84374}"/>
              </a:ext>
            </a:extLst>
          </p:cNvPr>
          <p:cNvSpPr txBox="1"/>
          <p:nvPr/>
        </p:nvSpPr>
        <p:spPr>
          <a:xfrm>
            <a:off x="13127988" y="10500813"/>
            <a:ext cx="41433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>
                <a:solidFill>
                  <a:schemeClr val="bg1"/>
                </a:solidFill>
              </a:rPr>
              <a:t>...</a:t>
            </a:r>
            <a:endParaRPr lang="en-GB" sz="180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F6DD057-5ACB-830C-9D50-E78F426EE803}"/>
              </a:ext>
            </a:extLst>
          </p:cNvPr>
          <p:cNvSpPr txBox="1"/>
          <p:nvPr/>
        </p:nvSpPr>
        <p:spPr>
          <a:xfrm>
            <a:off x="5283470" y="9780480"/>
            <a:ext cx="1880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/>
              <a:t>House Week - representing your house in inter-house competitions and fundraising events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5041AAD5-9B1D-F237-49EC-DBE1D495174B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15873" t="15509" r="11834" b="14894"/>
          <a:stretch/>
        </p:blipFill>
        <p:spPr>
          <a:xfrm>
            <a:off x="2339177" y="3897243"/>
            <a:ext cx="557022" cy="536243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AE85C8E2-3167-5808-E4A6-15A8365BFF54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67924" y="8577791"/>
            <a:ext cx="1392240" cy="1131781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8A80BBD3-EF0A-B1AC-DA5B-69DC98F5EB28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14789" t="2817" r="13230" b="15848"/>
          <a:stretch/>
        </p:blipFill>
        <p:spPr>
          <a:xfrm>
            <a:off x="2197130" y="6706712"/>
            <a:ext cx="1048623" cy="1184909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4A777633-F9C2-DA8A-9455-74CD99BD5423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tretch>
            <a:fillRect/>
          </a:stretch>
        </p:blipFill>
        <p:spPr>
          <a:xfrm>
            <a:off x="488031" y="5506855"/>
            <a:ext cx="1024789" cy="699268"/>
          </a:xfrm>
          <a:prstGeom prst="rect">
            <a:avLst/>
          </a:prstGeom>
        </p:spPr>
      </p:pic>
      <p:sp>
        <p:nvSpPr>
          <p:cNvPr id="94" name="TextBox 93">
            <a:extLst>
              <a:ext uri="{FF2B5EF4-FFF2-40B4-BE49-F238E27FC236}">
                <a16:creationId xmlns:a16="http://schemas.microsoft.com/office/drawing/2014/main" id="{2A6B35AB-2E3E-E007-0F19-76EC7A3D2C27}"/>
              </a:ext>
            </a:extLst>
          </p:cNvPr>
          <p:cNvSpPr txBox="1"/>
          <p:nvPr/>
        </p:nvSpPr>
        <p:spPr>
          <a:xfrm>
            <a:off x="3733800" y="1675464"/>
            <a:ext cx="19858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/>
              <a:t>Summer rewards event for all students with 96% attendance or more for the term along with good behaviour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5E1FA77-5AC4-983E-CD71-69B1B9DDA160}"/>
              </a:ext>
            </a:extLst>
          </p:cNvPr>
          <p:cNvSpPr/>
          <p:nvPr/>
        </p:nvSpPr>
        <p:spPr>
          <a:xfrm>
            <a:off x="3435801" y="10338292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October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91C55EB-C83E-D196-FECB-6AD376041A45}"/>
              </a:ext>
            </a:extLst>
          </p:cNvPr>
          <p:cNvSpPr/>
          <p:nvPr/>
        </p:nvSpPr>
        <p:spPr>
          <a:xfrm>
            <a:off x="930793" y="9317670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November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9254CB9-2490-461F-DC11-B87B0B3B1772}"/>
              </a:ext>
            </a:extLst>
          </p:cNvPr>
          <p:cNvSpPr/>
          <p:nvPr/>
        </p:nvSpPr>
        <p:spPr>
          <a:xfrm>
            <a:off x="5631968" y="7647083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January 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DC5D852-FCCE-6E23-B789-41E21AEB1F8D}"/>
              </a:ext>
            </a:extLst>
          </p:cNvPr>
          <p:cNvSpPr/>
          <p:nvPr/>
        </p:nvSpPr>
        <p:spPr>
          <a:xfrm>
            <a:off x="7710282" y="6344470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February 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6A4D6BF-00AB-2FA7-9A8E-2DA06CC9D4A6}"/>
              </a:ext>
            </a:extLst>
          </p:cNvPr>
          <p:cNvSpPr/>
          <p:nvPr/>
        </p:nvSpPr>
        <p:spPr>
          <a:xfrm>
            <a:off x="5840692" y="5098187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March 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DBF16CE-73E7-63C0-83AB-A4E65276FB06}"/>
              </a:ext>
            </a:extLst>
          </p:cNvPr>
          <p:cNvSpPr/>
          <p:nvPr/>
        </p:nvSpPr>
        <p:spPr>
          <a:xfrm>
            <a:off x="976028" y="4061262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May </a:t>
            </a:r>
            <a:endParaRPr lang="en-GB" sz="1400">
              <a:solidFill>
                <a:srgbClr val="263B7E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BA96C1A-09A7-169F-147E-7C3D4C51CE49}"/>
              </a:ext>
            </a:extLst>
          </p:cNvPr>
          <p:cNvSpPr/>
          <p:nvPr/>
        </p:nvSpPr>
        <p:spPr>
          <a:xfrm>
            <a:off x="2223165" y="2258927"/>
            <a:ext cx="1392240" cy="13026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263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263B7E"/>
                </a:solidFill>
              </a:rPr>
              <a:t>June </a:t>
            </a:r>
            <a:endParaRPr lang="en-GB" sz="1400">
              <a:solidFill>
                <a:srgbClr val="263B7E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4361F67-042D-9381-4CD2-1D304B3ABCE9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18334" r="18908" b="15105"/>
          <a:stretch/>
        </p:blipFill>
        <p:spPr>
          <a:xfrm>
            <a:off x="4192970" y="3987153"/>
            <a:ext cx="834987" cy="112951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6379134-577E-CBBD-B078-A33A9CC13343}"/>
              </a:ext>
            </a:extLst>
          </p:cNvPr>
          <p:cNvPicPr>
            <a:picLocks noChangeAspect="1"/>
          </p:cNvPicPr>
          <p:nvPr/>
        </p:nvPicPr>
        <p:blipFill>
          <a:blip r:embed="rId14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3683" r="4131" b="14207"/>
          <a:stretch/>
        </p:blipFill>
        <p:spPr>
          <a:xfrm rot="21048864">
            <a:off x="3320413" y="1898141"/>
            <a:ext cx="478523" cy="44534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2D29DDF-A779-9E44-4849-22053A2589CF}"/>
              </a:ext>
            </a:extLst>
          </p:cNvPr>
          <p:cNvPicPr>
            <a:picLocks noChangeAspect="1"/>
          </p:cNvPicPr>
          <p:nvPr/>
        </p:nvPicPr>
        <p:blipFill>
          <a:blip r:embed="rId15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23991" t="4164" r="24563" b="16739"/>
          <a:stretch/>
        </p:blipFill>
        <p:spPr>
          <a:xfrm rot="1627707">
            <a:off x="5605403" y="1404658"/>
            <a:ext cx="515303" cy="79226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B48D12A-58E2-BE73-1958-1F7F0535C2D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66609" y="623698"/>
            <a:ext cx="4861479" cy="626153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0BA992C4-893A-05DF-C795-2FD5530B630D}"/>
              </a:ext>
            </a:extLst>
          </p:cNvPr>
          <p:cNvSpPr txBox="1"/>
          <p:nvPr/>
        </p:nvSpPr>
        <p:spPr>
          <a:xfrm>
            <a:off x="7351116" y="9645113"/>
            <a:ext cx="183255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>
                <a:latin typeface="Bell MT" panose="02020503060305020303" pitchFamily="18" charset="0"/>
                <a:ea typeface="BatangChe" panose="020B0503020000020004" pitchFamily="49" charset="-127"/>
              </a:rPr>
              <a:t>Yr</a:t>
            </a:r>
            <a:r>
              <a:rPr lang="en-GB" sz="8000">
                <a:latin typeface="Bell MT" panose="02020503060305020303" pitchFamily="18" charset="0"/>
                <a:ea typeface="BatangChe" panose="020B0503020000020004" pitchFamily="49" charset="-127"/>
              </a:rPr>
              <a:t>11</a:t>
            </a:r>
          </a:p>
        </p:txBody>
      </p:sp>
      <p:pic>
        <p:nvPicPr>
          <p:cNvPr id="257" name="Picture 256">
            <a:extLst>
              <a:ext uri="{FF2B5EF4-FFF2-40B4-BE49-F238E27FC236}">
                <a16:creationId xmlns:a16="http://schemas.microsoft.com/office/drawing/2014/main" id="{4CA7AE5D-7675-08C9-8BCE-A89F61EADBE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58145" y="557786"/>
            <a:ext cx="3369981" cy="806778"/>
          </a:xfrm>
          <a:prstGeom prst="rect">
            <a:avLst/>
          </a:prstGeom>
        </p:spPr>
      </p:pic>
      <p:pic>
        <p:nvPicPr>
          <p:cNvPr id="258" name="Picture 257">
            <a:extLst>
              <a:ext uri="{FF2B5EF4-FFF2-40B4-BE49-F238E27FC236}">
                <a16:creationId xmlns:a16="http://schemas.microsoft.com/office/drawing/2014/main" id="{AAFE7486-AC2B-73CC-81CF-D59B14FB659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32592" y="7426979"/>
            <a:ext cx="1858688" cy="73768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91043A2-A69F-A800-7452-41BB9065FBBB}"/>
              </a:ext>
            </a:extLst>
          </p:cNvPr>
          <p:cNvPicPr>
            <a:picLocks noChangeAspect="1"/>
          </p:cNvPicPr>
          <p:nvPr/>
        </p:nvPicPr>
        <p:blipFill>
          <a:blip r:embed="rId19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tretch>
            <a:fillRect/>
          </a:stretch>
        </p:blipFill>
        <p:spPr>
          <a:xfrm>
            <a:off x="95644" y="11615505"/>
            <a:ext cx="3735769" cy="60269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7637031-90AA-9DD8-F732-26C934BAC688}"/>
              </a:ext>
            </a:extLst>
          </p:cNvPr>
          <p:cNvSpPr txBox="1"/>
          <p:nvPr/>
        </p:nvSpPr>
        <p:spPr>
          <a:xfrm>
            <a:off x="7135062" y="2603199"/>
            <a:ext cx="170797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>
                <a:solidFill>
                  <a:srgbClr val="263B7E"/>
                </a:solidFill>
              </a:rPr>
              <a:t>How will your journey continue?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147B45E-6548-7D63-C2A6-F20E417C1809}"/>
              </a:ext>
            </a:extLst>
          </p:cNvPr>
          <p:cNvSpPr txBox="1"/>
          <p:nvPr/>
        </p:nvSpPr>
        <p:spPr>
          <a:xfrm>
            <a:off x="4949294" y="11688851"/>
            <a:ext cx="2325765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000" i="1"/>
              <a:t>Start of a new academic year with new and exciting opportunities                   </a:t>
            </a:r>
          </a:p>
          <a:p>
            <a:pPr algn="ctr"/>
            <a:r>
              <a:rPr lang="en-GB" sz="1000" i="1"/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93197A1-3FB5-DDBA-F9F1-E2E42A367D2D}"/>
              </a:ext>
            </a:extLst>
          </p:cNvPr>
          <p:cNvSpPr txBox="1"/>
          <p:nvPr/>
        </p:nvSpPr>
        <p:spPr>
          <a:xfrm>
            <a:off x="2741141" y="10014513"/>
            <a:ext cx="29600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>
                <a:solidFill>
                  <a:srgbClr val="0070C0"/>
                </a:solidFill>
              </a:rPr>
              <a:t>Personal Development Evening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55EBA97-EB1F-E35E-C85B-204F4E895C73}"/>
              </a:ext>
            </a:extLst>
          </p:cNvPr>
          <p:cNvSpPr txBox="1"/>
          <p:nvPr/>
        </p:nvSpPr>
        <p:spPr>
          <a:xfrm>
            <a:off x="3116438" y="7168300"/>
            <a:ext cx="14818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/>
              <a:t>Operation Christmas Child - philanthropy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3415E33-5C7A-888C-E9EB-52F9B6A69B84}"/>
              </a:ext>
            </a:extLst>
          </p:cNvPr>
          <p:cNvSpPr txBox="1"/>
          <p:nvPr/>
        </p:nvSpPr>
        <p:spPr>
          <a:xfrm>
            <a:off x="237407" y="10662764"/>
            <a:ext cx="1410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/>
              <a:t>Pastoral Week - evaluation of progress, achievements and wellbeing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9045DFA-4B59-C6EB-8D4B-D1756DA9E52F}"/>
              </a:ext>
            </a:extLst>
          </p:cNvPr>
          <p:cNvSpPr txBox="1"/>
          <p:nvPr/>
        </p:nvSpPr>
        <p:spPr>
          <a:xfrm>
            <a:off x="1827324" y="8920948"/>
            <a:ext cx="17998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/>
              <a:t>House Week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67F27DD-0184-E7B3-E935-3894FD7C0262}"/>
              </a:ext>
            </a:extLst>
          </p:cNvPr>
          <p:cNvSpPr txBox="1"/>
          <p:nvPr/>
        </p:nvSpPr>
        <p:spPr>
          <a:xfrm>
            <a:off x="2981893" y="9019621"/>
            <a:ext cx="23257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i="1">
                <a:solidFill>
                  <a:srgbClr val="0070C0"/>
                </a:solidFill>
              </a:rPr>
              <a:t>Celebration Evening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663B1159-7640-B9B8-14B9-217B31F4CD9B}"/>
              </a:ext>
            </a:extLst>
          </p:cNvPr>
          <p:cNvSpPr txBox="1"/>
          <p:nvPr/>
        </p:nvSpPr>
        <p:spPr>
          <a:xfrm>
            <a:off x="8202600" y="6124130"/>
            <a:ext cx="17998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/>
              <a:t>House Week </a:t>
            </a:r>
          </a:p>
        </p:txBody>
      </p:sp>
      <p:sp>
        <p:nvSpPr>
          <p:cNvPr id="260" name="TextBox 259">
            <a:extLst>
              <a:ext uri="{FF2B5EF4-FFF2-40B4-BE49-F238E27FC236}">
                <a16:creationId xmlns:a16="http://schemas.microsoft.com/office/drawing/2014/main" id="{30C121DF-374D-154D-6878-22A86FEE90F3}"/>
              </a:ext>
            </a:extLst>
          </p:cNvPr>
          <p:cNvSpPr txBox="1"/>
          <p:nvPr/>
        </p:nvSpPr>
        <p:spPr>
          <a:xfrm>
            <a:off x="1928184" y="6146981"/>
            <a:ext cx="17998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/>
              <a:t>House Week </a:t>
            </a:r>
          </a:p>
        </p:txBody>
      </p:sp>
      <p:sp>
        <p:nvSpPr>
          <p:cNvPr id="261" name="TextBox 260">
            <a:extLst>
              <a:ext uri="{FF2B5EF4-FFF2-40B4-BE49-F238E27FC236}">
                <a16:creationId xmlns:a16="http://schemas.microsoft.com/office/drawing/2014/main" id="{6F7369B0-997C-263C-FA96-DFF262397EF1}"/>
              </a:ext>
            </a:extLst>
          </p:cNvPr>
          <p:cNvSpPr txBox="1"/>
          <p:nvPr/>
        </p:nvSpPr>
        <p:spPr>
          <a:xfrm>
            <a:off x="4759788" y="3690640"/>
            <a:ext cx="17998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/>
              <a:t>House Week </a:t>
            </a:r>
          </a:p>
        </p:txBody>
      </p: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B84952DF-7CFF-12D3-79D7-9333A5D79747}"/>
              </a:ext>
            </a:extLst>
          </p:cNvPr>
          <p:cNvGrpSpPr/>
          <p:nvPr/>
        </p:nvGrpSpPr>
        <p:grpSpPr>
          <a:xfrm>
            <a:off x="3185041" y="10231954"/>
            <a:ext cx="485943" cy="246221"/>
            <a:chOff x="12627458" y="9919092"/>
            <a:chExt cx="732359" cy="499113"/>
          </a:xfrm>
        </p:grpSpPr>
        <p:pic>
          <p:nvPicPr>
            <p:cNvPr id="266" name="Picture 6" descr="Image result for speech bubble">
              <a:extLst>
                <a:ext uri="{FF2B5EF4-FFF2-40B4-BE49-F238E27FC236}">
                  <a16:creationId xmlns:a16="http://schemas.microsoft.com/office/drawing/2014/main" id="{08EA7692-BFE4-F562-2886-780D49261A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30101" y="9919092"/>
              <a:ext cx="429716" cy="469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7" name="Picture 6" descr="Image result for speech bubble">
              <a:extLst>
                <a:ext uri="{FF2B5EF4-FFF2-40B4-BE49-F238E27FC236}">
                  <a16:creationId xmlns:a16="http://schemas.microsoft.com/office/drawing/2014/main" id="{021BDC1F-E312-6ECF-A955-8CCA2DA833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2627458" y="9948342"/>
              <a:ext cx="429716" cy="469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68" name="Picture 267">
            <a:extLst>
              <a:ext uri="{FF2B5EF4-FFF2-40B4-BE49-F238E27FC236}">
                <a16:creationId xmlns:a16="http://schemas.microsoft.com/office/drawing/2014/main" id="{7A8C6E49-62B8-A907-E710-857293F918CD}"/>
              </a:ext>
            </a:extLst>
          </p:cNvPr>
          <p:cNvPicPr>
            <a:picLocks noChangeAspect="1"/>
          </p:cNvPicPr>
          <p:nvPr/>
        </p:nvPicPr>
        <p:blipFill>
          <a:blip r:embed="rId21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4987" r="4801" b="15217"/>
          <a:stretch/>
        </p:blipFill>
        <p:spPr>
          <a:xfrm>
            <a:off x="4718703" y="8805714"/>
            <a:ext cx="640009" cy="601505"/>
          </a:xfrm>
          <a:prstGeom prst="rect">
            <a:avLst/>
          </a:prstGeom>
        </p:spPr>
      </p:pic>
      <p:pic>
        <p:nvPicPr>
          <p:cNvPr id="269" name="Picture 268">
            <a:extLst>
              <a:ext uri="{FF2B5EF4-FFF2-40B4-BE49-F238E27FC236}">
                <a16:creationId xmlns:a16="http://schemas.microsoft.com/office/drawing/2014/main" id="{22FC0813-5046-7FC8-B6C5-63EDBE6E73B0}"/>
              </a:ext>
            </a:extLst>
          </p:cNvPr>
          <p:cNvPicPr>
            <a:picLocks noChangeAspect="1"/>
          </p:cNvPicPr>
          <p:nvPr/>
        </p:nvPicPr>
        <p:blipFill>
          <a:blip r:embed="rId21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4987" r="4801" b="15217"/>
          <a:stretch/>
        </p:blipFill>
        <p:spPr>
          <a:xfrm>
            <a:off x="3334329" y="3472501"/>
            <a:ext cx="640009" cy="601505"/>
          </a:xfrm>
          <a:prstGeom prst="rect">
            <a:avLst/>
          </a:prstGeom>
        </p:spPr>
      </p:pic>
      <p:cxnSp>
        <p:nvCxnSpPr>
          <p:cNvPr id="270" name="Straight Connector 269">
            <a:extLst>
              <a:ext uri="{FF2B5EF4-FFF2-40B4-BE49-F238E27FC236}">
                <a16:creationId xmlns:a16="http://schemas.microsoft.com/office/drawing/2014/main" id="{1BB8E769-4941-528D-21B7-0B3BF1842C8D}"/>
              </a:ext>
            </a:extLst>
          </p:cNvPr>
          <p:cNvCxnSpPr>
            <a:cxnSpLocks/>
          </p:cNvCxnSpPr>
          <p:nvPr/>
        </p:nvCxnSpPr>
        <p:spPr>
          <a:xfrm flipV="1">
            <a:off x="5948892" y="11465898"/>
            <a:ext cx="561381" cy="23807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Straight Connector 271">
            <a:extLst>
              <a:ext uri="{FF2B5EF4-FFF2-40B4-BE49-F238E27FC236}">
                <a16:creationId xmlns:a16="http://schemas.microsoft.com/office/drawing/2014/main" id="{5965C2B9-16E4-909C-F768-10AC46E68162}"/>
              </a:ext>
            </a:extLst>
          </p:cNvPr>
          <p:cNvCxnSpPr>
            <a:cxnSpLocks/>
          </p:cNvCxnSpPr>
          <p:nvPr/>
        </p:nvCxnSpPr>
        <p:spPr>
          <a:xfrm flipH="1">
            <a:off x="4168717" y="10296157"/>
            <a:ext cx="212847" cy="29340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Straight Connector 274">
            <a:extLst>
              <a:ext uri="{FF2B5EF4-FFF2-40B4-BE49-F238E27FC236}">
                <a16:creationId xmlns:a16="http://schemas.microsoft.com/office/drawing/2014/main" id="{3611A561-BE77-33FB-379E-9679B31C3D5E}"/>
              </a:ext>
            </a:extLst>
          </p:cNvPr>
          <p:cNvCxnSpPr>
            <a:cxnSpLocks/>
            <a:stCxn id="27" idx="0"/>
          </p:cNvCxnSpPr>
          <p:nvPr/>
        </p:nvCxnSpPr>
        <p:spPr>
          <a:xfrm flipV="1">
            <a:off x="942725" y="10296157"/>
            <a:ext cx="365320" cy="36660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Straight Connector 276">
            <a:extLst>
              <a:ext uri="{FF2B5EF4-FFF2-40B4-BE49-F238E27FC236}">
                <a16:creationId xmlns:a16="http://schemas.microsoft.com/office/drawing/2014/main" id="{788A4137-9752-CEF0-AAB8-95B25CF2BE76}"/>
              </a:ext>
            </a:extLst>
          </p:cNvPr>
          <p:cNvCxnSpPr>
            <a:cxnSpLocks/>
          </p:cNvCxnSpPr>
          <p:nvPr/>
        </p:nvCxnSpPr>
        <p:spPr>
          <a:xfrm flipV="1">
            <a:off x="2819721" y="8618876"/>
            <a:ext cx="365320" cy="36660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Straight Connector 277">
            <a:extLst>
              <a:ext uri="{FF2B5EF4-FFF2-40B4-BE49-F238E27FC236}">
                <a16:creationId xmlns:a16="http://schemas.microsoft.com/office/drawing/2014/main" id="{37968C6B-533B-2EAA-3B6E-64CB28464E47}"/>
              </a:ext>
            </a:extLst>
          </p:cNvPr>
          <p:cNvCxnSpPr>
            <a:cxnSpLocks/>
          </p:cNvCxnSpPr>
          <p:nvPr/>
        </p:nvCxnSpPr>
        <p:spPr>
          <a:xfrm flipH="1" flipV="1">
            <a:off x="3914996" y="8703507"/>
            <a:ext cx="318836" cy="28197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Straight Connector 281">
            <a:extLst>
              <a:ext uri="{FF2B5EF4-FFF2-40B4-BE49-F238E27FC236}">
                <a16:creationId xmlns:a16="http://schemas.microsoft.com/office/drawing/2014/main" id="{A29B83DD-7F46-AA24-05AA-4B308553FAB1}"/>
              </a:ext>
            </a:extLst>
          </p:cNvPr>
          <p:cNvCxnSpPr>
            <a:cxnSpLocks/>
          </p:cNvCxnSpPr>
          <p:nvPr/>
        </p:nvCxnSpPr>
        <p:spPr>
          <a:xfrm flipH="1">
            <a:off x="3697969" y="7567011"/>
            <a:ext cx="97189" cy="32291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Straight Connector 286">
            <a:extLst>
              <a:ext uri="{FF2B5EF4-FFF2-40B4-BE49-F238E27FC236}">
                <a16:creationId xmlns:a16="http://schemas.microsoft.com/office/drawing/2014/main" id="{ACA6F5A7-A6DE-9F3F-33AD-669C04E3E56D}"/>
              </a:ext>
            </a:extLst>
          </p:cNvPr>
          <p:cNvCxnSpPr>
            <a:cxnSpLocks/>
            <a:stCxn id="259" idx="2"/>
          </p:cNvCxnSpPr>
          <p:nvPr/>
        </p:nvCxnSpPr>
        <p:spPr>
          <a:xfrm flipH="1">
            <a:off x="8780113" y="6370351"/>
            <a:ext cx="322409" cy="22672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Straight Connector 288">
            <a:extLst>
              <a:ext uri="{FF2B5EF4-FFF2-40B4-BE49-F238E27FC236}">
                <a16:creationId xmlns:a16="http://schemas.microsoft.com/office/drawing/2014/main" id="{7F76A084-DFFE-B654-6F91-409E79976DCA}"/>
              </a:ext>
            </a:extLst>
          </p:cNvPr>
          <p:cNvCxnSpPr>
            <a:cxnSpLocks/>
          </p:cNvCxnSpPr>
          <p:nvPr/>
        </p:nvCxnSpPr>
        <p:spPr>
          <a:xfrm flipV="1">
            <a:off x="3245753" y="6048609"/>
            <a:ext cx="123248" cy="24886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Straight Connector 290">
            <a:extLst>
              <a:ext uri="{FF2B5EF4-FFF2-40B4-BE49-F238E27FC236}">
                <a16:creationId xmlns:a16="http://schemas.microsoft.com/office/drawing/2014/main" id="{5D764516-29EE-0D43-4A55-F48CEE7BBABA}"/>
              </a:ext>
            </a:extLst>
          </p:cNvPr>
          <p:cNvCxnSpPr>
            <a:cxnSpLocks/>
          </p:cNvCxnSpPr>
          <p:nvPr/>
        </p:nvCxnSpPr>
        <p:spPr>
          <a:xfrm flipH="1" flipV="1">
            <a:off x="5667768" y="3331513"/>
            <a:ext cx="259233" cy="35847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Straight Connector 292">
            <a:extLst>
              <a:ext uri="{FF2B5EF4-FFF2-40B4-BE49-F238E27FC236}">
                <a16:creationId xmlns:a16="http://schemas.microsoft.com/office/drawing/2014/main" id="{C388AF5F-1BDB-BA09-7F66-7B3DB2CEDC81}"/>
              </a:ext>
            </a:extLst>
          </p:cNvPr>
          <p:cNvCxnSpPr>
            <a:cxnSpLocks/>
          </p:cNvCxnSpPr>
          <p:nvPr/>
        </p:nvCxnSpPr>
        <p:spPr>
          <a:xfrm>
            <a:off x="5082336" y="2219508"/>
            <a:ext cx="134997" cy="42727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8" name="Straight Connector 297">
            <a:extLst>
              <a:ext uri="{FF2B5EF4-FFF2-40B4-BE49-F238E27FC236}">
                <a16:creationId xmlns:a16="http://schemas.microsoft.com/office/drawing/2014/main" id="{8B5E0404-824F-9138-23C1-3D19F633D6DF}"/>
              </a:ext>
            </a:extLst>
          </p:cNvPr>
          <p:cNvCxnSpPr>
            <a:cxnSpLocks/>
          </p:cNvCxnSpPr>
          <p:nvPr/>
        </p:nvCxnSpPr>
        <p:spPr>
          <a:xfrm flipH="1">
            <a:off x="4502062" y="10338292"/>
            <a:ext cx="925813" cy="38410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9" name="TextBox 298">
            <a:extLst>
              <a:ext uri="{FF2B5EF4-FFF2-40B4-BE49-F238E27FC236}">
                <a16:creationId xmlns:a16="http://schemas.microsoft.com/office/drawing/2014/main" id="{706A0402-CABF-17B3-489B-2EB191E850C9}"/>
              </a:ext>
            </a:extLst>
          </p:cNvPr>
          <p:cNvSpPr txBox="1"/>
          <p:nvPr/>
        </p:nvSpPr>
        <p:spPr>
          <a:xfrm>
            <a:off x="408667" y="6206123"/>
            <a:ext cx="1880563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1000" i="1"/>
              <a:t>Ensure attendance is higher than 96%</a:t>
            </a:r>
          </a:p>
        </p:txBody>
      </p:sp>
      <p:pic>
        <p:nvPicPr>
          <p:cNvPr id="300" name="Picture 299">
            <a:extLst>
              <a:ext uri="{FF2B5EF4-FFF2-40B4-BE49-F238E27FC236}">
                <a16:creationId xmlns:a16="http://schemas.microsoft.com/office/drawing/2014/main" id="{7D681D1D-F5AD-BFF6-CB61-F03A9E854629}"/>
              </a:ext>
            </a:extLst>
          </p:cNvPr>
          <p:cNvPicPr>
            <a:picLocks noChangeAspect="1"/>
          </p:cNvPicPr>
          <p:nvPr/>
        </p:nvPicPr>
        <p:blipFill>
          <a:blip r:embed="rId22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7622" t="14383" r="10794" b="27598"/>
          <a:stretch/>
        </p:blipFill>
        <p:spPr>
          <a:xfrm>
            <a:off x="8059555" y="4955441"/>
            <a:ext cx="719239" cy="511487"/>
          </a:xfrm>
          <a:prstGeom prst="rect">
            <a:avLst/>
          </a:prstGeom>
        </p:spPr>
      </p:pic>
      <p:sp>
        <p:nvSpPr>
          <p:cNvPr id="301" name="TextBox 300">
            <a:extLst>
              <a:ext uri="{FF2B5EF4-FFF2-40B4-BE49-F238E27FC236}">
                <a16:creationId xmlns:a16="http://schemas.microsoft.com/office/drawing/2014/main" id="{DA7729BF-7D7C-DB17-0329-E00A8EFC9BAC}"/>
              </a:ext>
            </a:extLst>
          </p:cNvPr>
          <p:cNvSpPr txBox="1"/>
          <p:nvPr/>
        </p:nvSpPr>
        <p:spPr>
          <a:xfrm>
            <a:off x="8764462" y="5013386"/>
            <a:ext cx="720517" cy="5539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1000" i="1"/>
              <a:t>Access the school library</a:t>
            </a:r>
          </a:p>
        </p:txBody>
      </p:sp>
      <p:sp>
        <p:nvSpPr>
          <p:cNvPr id="302" name="TextBox 301">
            <a:extLst>
              <a:ext uri="{FF2B5EF4-FFF2-40B4-BE49-F238E27FC236}">
                <a16:creationId xmlns:a16="http://schemas.microsoft.com/office/drawing/2014/main" id="{E56E8EB7-CE1B-D4B1-34E3-9667E2B97767}"/>
              </a:ext>
            </a:extLst>
          </p:cNvPr>
          <p:cNvSpPr txBox="1"/>
          <p:nvPr/>
        </p:nvSpPr>
        <p:spPr>
          <a:xfrm>
            <a:off x="4218367" y="6229559"/>
            <a:ext cx="16014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 i="1"/>
              <a:t>Participate in an extra curricular activity</a:t>
            </a:r>
          </a:p>
        </p:txBody>
      </p:sp>
      <p:pic>
        <p:nvPicPr>
          <p:cNvPr id="303" name="Picture 302">
            <a:extLst>
              <a:ext uri="{FF2B5EF4-FFF2-40B4-BE49-F238E27FC236}">
                <a16:creationId xmlns:a16="http://schemas.microsoft.com/office/drawing/2014/main" id="{FA868E00-7916-4E90-D38D-C916A6552BF6}"/>
              </a:ext>
            </a:extLst>
          </p:cNvPr>
          <p:cNvPicPr>
            <a:picLocks noChangeAspect="1"/>
          </p:cNvPicPr>
          <p:nvPr/>
        </p:nvPicPr>
        <p:blipFill>
          <a:blip r:embed="rId23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4201" b="15312"/>
          <a:stretch/>
        </p:blipFill>
        <p:spPr>
          <a:xfrm>
            <a:off x="5665028" y="6210829"/>
            <a:ext cx="447148" cy="395288"/>
          </a:xfrm>
          <a:prstGeom prst="rect">
            <a:avLst/>
          </a:prstGeom>
        </p:spPr>
      </p:pic>
      <p:pic>
        <p:nvPicPr>
          <p:cNvPr id="304" name="Picture 303">
            <a:extLst>
              <a:ext uri="{FF2B5EF4-FFF2-40B4-BE49-F238E27FC236}">
                <a16:creationId xmlns:a16="http://schemas.microsoft.com/office/drawing/2014/main" id="{3877046B-2814-B9C2-DE04-B56CC772A7B0}"/>
              </a:ext>
            </a:extLst>
          </p:cNvPr>
          <p:cNvPicPr>
            <a:picLocks noChangeAspect="1"/>
          </p:cNvPicPr>
          <p:nvPr/>
        </p:nvPicPr>
        <p:blipFill>
          <a:blip r:embed="rId24">
            <a:alphaModFix amt="85000"/>
            <a:duotone>
              <a:prstClr val="black"/>
              <a:schemeClr val="accent1">
                <a:lumMod val="7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025915" y="6452344"/>
            <a:ext cx="434460" cy="434460"/>
          </a:xfrm>
          <a:prstGeom prst="rect">
            <a:avLst/>
          </a:prstGeom>
        </p:spPr>
      </p:pic>
      <p:sp>
        <p:nvSpPr>
          <p:cNvPr id="305" name="TextBox 304">
            <a:extLst>
              <a:ext uri="{FF2B5EF4-FFF2-40B4-BE49-F238E27FC236}">
                <a16:creationId xmlns:a16="http://schemas.microsoft.com/office/drawing/2014/main" id="{84FAACC5-171C-96C2-68EE-EF082031418C}"/>
              </a:ext>
            </a:extLst>
          </p:cNvPr>
          <p:cNvSpPr txBox="1"/>
          <p:nvPr/>
        </p:nvSpPr>
        <p:spPr>
          <a:xfrm>
            <a:off x="2311184" y="4239275"/>
            <a:ext cx="1880563" cy="10310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050" b="1" i="1"/>
              <a:t>Fab Friday!</a:t>
            </a:r>
          </a:p>
          <a:p>
            <a:pPr algn="ctr"/>
            <a:r>
              <a:rPr lang="en-GB" sz="1000" i="1">
                <a:cs typeface="Calibri"/>
              </a:rPr>
              <a:t>You need 100% in the week to be entered in the prize draw for a chocolate treat</a:t>
            </a:r>
            <a:endParaRPr lang="en-GB" sz="1000">
              <a:cs typeface="Calibri"/>
            </a:endParaRPr>
          </a:p>
          <a:p>
            <a:pPr algn="ctr"/>
            <a:endParaRPr lang="en-GB" sz="1050" b="1" i="1">
              <a:cs typeface="Calibri"/>
            </a:endParaRPr>
          </a:p>
          <a:p>
            <a:pPr algn="ctr"/>
            <a:endParaRPr lang="en-GB" sz="1000" i="1">
              <a:cs typeface="Calibri"/>
            </a:endParaRPr>
          </a:p>
        </p:txBody>
      </p:sp>
      <p:sp>
        <p:nvSpPr>
          <p:cNvPr id="306" name="TextBox 305">
            <a:extLst>
              <a:ext uri="{FF2B5EF4-FFF2-40B4-BE49-F238E27FC236}">
                <a16:creationId xmlns:a16="http://schemas.microsoft.com/office/drawing/2014/main" id="{8669636D-B08B-9144-74B6-5CDF935FB730}"/>
              </a:ext>
            </a:extLst>
          </p:cNvPr>
          <p:cNvSpPr txBox="1"/>
          <p:nvPr/>
        </p:nvSpPr>
        <p:spPr>
          <a:xfrm>
            <a:off x="2334754" y="9427740"/>
            <a:ext cx="1864850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>
                <a:solidFill>
                  <a:srgbClr val="0070C0"/>
                </a:solidFill>
              </a:rPr>
              <a:t>Parents' Evening</a:t>
            </a:r>
          </a:p>
        </p:txBody>
      </p:sp>
      <p:sp>
        <p:nvSpPr>
          <p:cNvPr id="308" name="TextBox 307">
            <a:extLst>
              <a:ext uri="{FF2B5EF4-FFF2-40B4-BE49-F238E27FC236}">
                <a16:creationId xmlns:a16="http://schemas.microsoft.com/office/drawing/2014/main" id="{B2B18ED3-D76D-1460-1CCF-B83989CB8C96}"/>
              </a:ext>
            </a:extLst>
          </p:cNvPr>
          <p:cNvSpPr txBox="1"/>
          <p:nvPr/>
        </p:nvSpPr>
        <p:spPr>
          <a:xfrm>
            <a:off x="4749159" y="10673973"/>
            <a:ext cx="15020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i="1">
                <a:solidFill>
                  <a:schemeClr val="bg1"/>
                </a:solidFill>
              </a:rPr>
              <a:t>Preparation and planning for the year ahead with a clear vison of my targets and goals the final year</a:t>
            </a:r>
          </a:p>
        </p:txBody>
      </p:sp>
      <p:sp>
        <p:nvSpPr>
          <p:cNvPr id="310" name="TextBox 309">
            <a:extLst>
              <a:ext uri="{FF2B5EF4-FFF2-40B4-BE49-F238E27FC236}">
                <a16:creationId xmlns:a16="http://schemas.microsoft.com/office/drawing/2014/main" id="{B1027460-969F-3A6C-B46B-2CBA28E60130}"/>
              </a:ext>
            </a:extLst>
          </p:cNvPr>
          <p:cNvSpPr txBox="1"/>
          <p:nvPr/>
        </p:nvSpPr>
        <p:spPr>
          <a:xfrm>
            <a:off x="1972250" y="10815289"/>
            <a:ext cx="159053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50" i="1">
                <a:solidFill>
                  <a:schemeClr val="bg1"/>
                </a:solidFill>
              </a:rPr>
              <a:t>Mock examinations</a:t>
            </a:r>
          </a:p>
        </p:txBody>
      </p:sp>
      <p:cxnSp>
        <p:nvCxnSpPr>
          <p:cNvPr id="311" name="Straight Connector 310">
            <a:extLst>
              <a:ext uri="{FF2B5EF4-FFF2-40B4-BE49-F238E27FC236}">
                <a16:creationId xmlns:a16="http://schemas.microsoft.com/office/drawing/2014/main" id="{D595D4AE-E7A6-DDCA-6BC9-34243CD53ECB}"/>
              </a:ext>
            </a:extLst>
          </p:cNvPr>
          <p:cNvCxnSpPr>
            <a:cxnSpLocks/>
          </p:cNvCxnSpPr>
          <p:nvPr/>
        </p:nvCxnSpPr>
        <p:spPr>
          <a:xfrm flipH="1">
            <a:off x="2167753" y="9780480"/>
            <a:ext cx="570811" cy="15684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4" name="TextBox 313">
            <a:extLst>
              <a:ext uri="{FF2B5EF4-FFF2-40B4-BE49-F238E27FC236}">
                <a16:creationId xmlns:a16="http://schemas.microsoft.com/office/drawing/2014/main" id="{A3447BE0-BFF1-A303-1C2C-CC291EC8C63B}"/>
              </a:ext>
            </a:extLst>
          </p:cNvPr>
          <p:cNvSpPr txBox="1"/>
          <p:nvPr/>
        </p:nvSpPr>
        <p:spPr>
          <a:xfrm>
            <a:off x="4191747" y="8182863"/>
            <a:ext cx="14351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>
                <a:solidFill>
                  <a:schemeClr val="bg1"/>
                </a:solidFill>
              </a:rPr>
              <a:t>Work Experience</a:t>
            </a:r>
          </a:p>
        </p:txBody>
      </p:sp>
      <p:sp>
        <p:nvSpPr>
          <p:cNvPr id="316" name="TextBox 315">
            <a:extLst>
              <a:ext uri="{FF2B5EF4-FFF2-40B4-BE49-F238E27FC236}">
                <a16:creationId xmlns:a16="http://schemas.microsoft.com/office/drawing/2014/main" id="{A9049F32-5453-8381-A019-D17802DBE34F}"/>
              </a:ext>
            </a:extLst>
          </p:cNvPr>
          <p:cNvSpPr txBox="1"/>
          <p:nvPr/>
        </p:nvSpPr>
        <p:spPr>
          <a:xfrm>
            <a:off x="5481202" y="6921191"/>
            <a:ext cx="22248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 i="1"/>
              <a:t>Give back to the school community and become a mentor for younger students to support with their personal growth and development</a:t>
            </a:r>
          </a:p>
        </p:txBody>
      </p:sp>
      <p:sp>
        <p:nvSpPr>
          <p:cNvPr id="319" name="TextBox 318">
            <a:extLst>
              <a:ext uri="{FF2B5EF4-FFF2-40B4-BE49-F238E27FC236}">
                <a16:creationId xmlns:a16="http://schemas.microsoft.com/office/drawing/2014/main" id="{9DFDA262-4592-4F8C-A8D5-D88A760E3BC9}"/>
              </a:ext>
            </a:extLst>
          </p:cNvPr>
          <p:cNvSpPr txBox="1"/>
          <p:nvPr/>
        </p:nvSpPr>
        <p:spPr>
          <a:xfrm>
            <a:off x="4623361" y="5540637"/>
            <a:ext cx="192553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>
                <a:solidFill>
                  <a:schemeClr val="bg1"/>
                </a:solidFill>
              </a:rPr>
              <a:t>Reports to Parents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DA63FD3-335B-8482-7507-A2E7F006730B}"/>
              </a:ext>
            </a:extLst>
          </p:cNvPr>
          <p:cNvSpPr txBox="1"/>
          <p:nvPr/>
        </p:nvSpPr>
        <p:spPr>
          <a:xfrm>
            <a:off x="7744420" y="8670575"/>
            <a:ext cx="1392240" cy="24622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1000" i="1"/>
              <a:t>Art Exams begins</a:t>
            </a: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67D28A8E-138E-F27C-7067-B451B6CBFC66}"/>
              </a:ext>
            </a:extLst>
          </p:cNvPr>
          <p:cNvCxnSpPr>
            <a:cxnSpLocks/>
          </p:cNvCxnSpPr>
          <p:nvPr/>
        </p:nvCxnSpPr>
        <p:spPr>
          <a:xfrm flipH="1" flipV="1">
            <a:off x="7869013" y="8557210"/>
            <a:ext cx="333587" cy="103865"/>
          </a:xfrm>
          <a:prstGeom prst="line">
            <a:avLst/>
          </a:prstGeom>
          <a:ln w="19050">
            <a:solidFill>
              <a:srgbClr val="FF00FF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C4CD0782-785C-2321-B9DD-D6B085542F05}"/>
              </a:ext>
            </a:extLst>
          </p:cNvPr>
          <p:cNvSpPr txBox="1"/>
          <p:nvPr/>
        </p:nvSpPr>
        <p:spPr>
          <a:xfrm>
            <a:off x="1314498" y="3294453"/>
            <a:ext cx="10706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>
                <a:solidFill>
                  <a:schemeClr val="bg1"/>
                </a:solidFill>
              </a:rPr>
              <a:t>GCSEs exams May-June  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28F24FD-C1AD-B6C8-DA60-72EE1F7DF564}"/>
              </a:ext>
            </a:extLst>
          </p:cNvPr>
          <p:cNvSpPr txBox="1"/>
          <p:nvPr/>
        </p:nvSpPr>
        <p:spPr>
          <a:xfrm>
            <a:off x="1871127" y="5395012"/>
            <a:ext cx="10706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>
                <a:solidFill>
                  <a:schemeClr val="bg1"/>
                </a:solidFill>
              </a:rPr>
              <a:t>GCSE revision and preparation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39000938-F7EF-7C19-8994-F61073076B20}"/>
              </a:ext>
            </a:extLst>
          </p:cNvPr>
          <p:cNvCxnSpPr>
            <a:cxnSpLocks/>
          </p:cNvCxnSpPr>
          <p:nvPr/>
        </p:nvCxnSpPr>
        <p:spPr>
          <a:xfrm flipV="1">
            <a:off x="1616084" y="5599588"/>
            <a:ext cx="244104" cy="352167"/>
          </a:xfrm>
          <a:prstGeom prst="line">
            <a:avLst/>
          </a:prstGeom>
          <a:ln w="19050">
            <a:solidFill>
              <a:srgbClr val="FF00FF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90CCCB50-60D1-F3B4-956B-F4AF4C25FEE6}"/>
              </a:ext>
            </a:extLst>
          </p:cNvPr>
          <p:cNvSpPr txBox="1"/>
          <p:nvPr/>
        </p:nvSpPr>
        <p:spPr>
          <a:xfrm>
            <a:off x="7212759" y="5806929"/>
            <a:ext cx="159053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50" i="1">
                <a:solidFill>
                  <a:schemeClr val="bg1"/>
                </a:solidFill>
              </a:rPr>
              <a:t>Mock examinations</a:t>
            </a: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DEC911FB-F23C-7C6F-491E-0A3B8225EF32}"/>
              </a:ext>
            </a:extLst>
          </p:cNvPr>
          <p:cNvCxnSpPr>
            <a:cxnSpLocks/>
          </p:cNvCxnSpPr>
          <p:nvPr/>
        </p:nvCxnSpPr>
        <p:spPr>
          <a:xfrm flipV="1">
            <a:off x="4828041" y="5992695"/>
            <a:ext cx="111329" cy="213428"/>
          </a:xfrm>
          <a:prstGeom prst="line">
            <a:avLst/>
          </a:prstGeom>
          <a:ln w="19050">
            <a:solidFill>
              <a:srgbClr val="FF00FF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CF0BFC26-CA70-EE34-36AA-3798439ECAD5}"/>
              </a:ext>
            </a:extLst>
          </p:cNvPr>
          <p:cNvSpPr txBox="1"/>
          <p:nvPr/>
        </p:nvSpPr>
        <p:spPr>
          <a:xfrm>
            <a:off x="6506887" y="4746251"/>
            <a:ext cx="16014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 i="1"/>
              <a:t>Participate in revision sessions</a:t>
            </a: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8C83DEF1-063B-88C9-218F-3117B95F4399}"/>
              </a:ext>
            </a:extLst>
          </p:cNvPr>
          <p:cNvCxnSpPr>
            <a:cxnSpLocks/>
          </p:cNvCxnSpPr>
          <p:nvPr/>
        </p:nvCxnSpPr>
        <p:spPr>
          <a:xfrm flipH="1">
            <a:off x="2338267" y="4831893"/>
            <a:ext cx="279421" cy="463128"/>
          </a:xfrm>
          <a:prstGeom prst="line">
            <a:avLst/>
          </a:prstGeom>
          <a:ln w="19050">
            <a:solidFill>
              <a:srgbClr val="FF00FF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8" name="Group 87">
            <a:extLst>
              <a:ext uri="{FF2B5EF4-FFF2-40B4-BE49-F238E27FC236}">
                <a16:creationId xmlns:a16="http://schemas.microsoft.com/office/drawing/2014/main" id="{7B142E4C-8144-F22F-CE36-5EF4156A56DB}"/>
              </a:ext>
            </a:extLst>
          </p:cNvPr>
          <p:cNvGrpSpPr/>
          <p:nvPr/>
        </p:nvGrpSpPr>
        <p:grpSpPr>
          <a:xfrm>
            <a:off x="3914996" y="9407711"/>
            <a:ext cx="485943" cy="246221"/>
            <a:chOff x="12627458" y="9919092"/>
            <a:chExt cx="732359" cy="499113"/>
          </a:xfrm>
        </p:grpSpPr>
        <p:pic>
          <p:nvPicPr>
            <p:cNvPr id="89" name="Picture 6" descr="Image result for speech bubble">
              <a:extLst>
                <a:ext uri="{FF2B5EF4-FFF2-40B4-BE49-F238E27FC236}">
                  <a16:creationId xmlns:a16="http://schemas.microsoft.com/office/drawing/2014/main" id="{B3EFFC18-7A08-5643-DDA1-552360D151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30101" y="9919092"/>
              <a:ext cx="429716" cy="469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0" name="Picture 6" descr="Image result for speech bubble">
              <a:extLst>
                <a:ext uri="{FF2B5EF4-FFF2-40B4-BE49-F238E27FC236}">
                  <a16:creationId xmlns:a16="http://schemas.microsoft.com/office/drawing/2014/main" id="{24604814-9AA6-9E15-8059-386FE89E5B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2627458" y="9948342"/>
              <a:ext cx="429716" cy="469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3" name="Picture 92">
            <a:extLst>
              <a:ext uri="{FF2B5EF4-FFF2-40B4-BE49-F238E27FC236}">
                <a16:creationId xmlns:a16="http://schemas.microsoft.com/office/drawing/2014/main" id="{788391DC-4BE6-D178-DE8B-54C2BF407AE8}"/>
              </a:ext>
            </a:extLst>
          </p:cNvPr>
          <p:cNvPicPr>
            <a:picLocks noChangeAspect="1"/>
          </p:cNvPicPr>
          <p:nvPr/>
        </p:nvPicPr>
        <p:blipFill>
          <a:blip r:embed="rId25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7842" t="476" r="11126" b="14822"/>
          <a:stretch/>
        </p:blipFill>
        <p:spPr>
          <a:xfrm>
            <a:off x="6297482" y="4429983"/>
            <a:ext cx="432885" cy="452490"/>
          </a:xfrm>
          <a:prstGeom prst="rect">
            <a:avLst/>
          </a:prstGeom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id="{1188BD42-3B99-04FB-80C8-DB02B5037226}"/>
              </a:ext>
            </a:extLst>
          </p:cNvPr>
          <p:cNvPicPr>
            <a:picLocks noChangeAspect="1"/>
          </p:cNvPicPr>
          <p:nvPr/>
        </p:nvPicPr>
        <p:blipFill>
          <a:blip r:embed="rId26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5287" r="5475" b="14895"/>
          <a:stretch/>
        </p:blipFill>
        <p:spPr>
          <a:xfrm>
            <a:off x="702059" y="2910512"/>
            <a:ext cx="645926" cy="616017"/>
          </a:xfrm>
          <a:prstGeom prst="rect">
            <a:avLst/>
          </a:prstGeom>
        </p:spPr>
      </p:pic>
      <p:pic>
        <p:nvPicPr>
          <p:cNvPr id="98" name="Picture 97">
            <a:extLst>
              <a:ext uri="{FF2B5EF4-FFF2-40B4-BE49-F238E27FC236}">
                <a16:creationId xmlns:a16="http://schemas.microsoft.com/office/drawing/2014/main" id="{1C73520A-51C1-ADF4-B053-A62AB7015FBF}"/>
              </a:ext>
            </a:extLst>
          </p:cNvPr>
          <p:cNvPicPr>
            <a:picLocks noChangeAspect="1"/>
          </p:cNvPicPr>
          <p:nvPr/>
        </p:nvPicPr>
        <p:blipFill>
          <a:blip r:embed="rId26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5287" r="5475" b="14895"/>
          <a:stretch/>
        </p:blipFill>
        <p:spPr>
          <a:xfrm>
            <a:off x="7214199" y="6193453"/>
            <a:ext cx="495253" cy="472321"/>
          </a:xfrm>
          <a:prstGeom prst="rect">
            <a:avLst/>
          </a:prstGeom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CA1DFB25-CC97-273A-EA20-317E57C40B1D}"/>
              </a:ext>
            </a:extLst>
          </p:cNvPr>
          <p:cNvPicPr>
            <a:picLocks noChangeAspect="1"/>
          </p:cNvPicPr>
          <p:nvPr/>
        </p:nvPicPr>
        <p:blipFill>
          <a:blip r:embed="rId26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</a:blip>
          <a:srcRect l="5287" r="5475" b="14895"/>
          <a:stretch/>
        </p:blipFill>
        <p:spPr>
          <a:xfrm>
            <a:off x="1378009" y="11115978"/>
            <a:ext cx="448026" cy="427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7833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b0d6657-9b5a-448a-87f7-7ac04c7a01b2">
      <Terms xmlns="http://schemas.microsoft.com/office/infopath/2007/PartnerControls"/>
    </lcf76f155ced4ddcb4097134ff3c332f>
    <TaxCatchAll xmlns="9dda9bb8-bffa-4230-b77e-81927277cbc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BCA5BAC4A1584FB4BDB71C5E257982" ma:contentTypeVersion="18" ma:contentTypeDescription="Create a new document." ma:contentTypeScope="" ma:versionID="400ae64a3632a9cdb257f7ca0b7b5c86">
  <xsd:schema xmlns:xsd="http://www.w3.org/2001/XMLSchema" xmlns:xs="http://www.w3.org/2001/XMLSchema" xmlns:p="http://schemas.microsoft.com/office/2006/metadata/properties" xmlns:ns2="eb0d6657-9b5a-448a-87f7-7ac04c7a01b2" xmlns:ns3="9dda9bb8-bffa-4230-b77e-81927277cbc3" targetNamespace="http://schemas.microsoft.com/office/2006/metadata/properties" ma:root="true" ma:fieldsID="ed55ea7415af4d74a92ed1eb512f7ec9" ns2:_="" ns3:_="">
    <xsd:import namespace="eb0d6657-9b5a-448a-87f7-7ac04c7a01b2"/>
    <xsd:import namespace="9dda9bb8-bffa-4230-b77e-81927277cbc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0d6657-9b5a-448a-87f7-7ac04c7a01b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c897c3ec-2a38-45aa-bddf-e154dc60e7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da9bb8-bffa-4230-b77e-81927277cbc3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f1b3a027-3743-4f2d-b331-f497ea9676b2}" ma:internalName="TaxCatchAll" ma:showField="CatchAllData" ma:web="9dda9bb8-bffa-4230-b77e-81927277cb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89826A0-644F-4B82-BF3F-5252A0FF64BB}">
  <ds:schemaRefs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purl.org/dc/dcmitype/"/>
    <ds:schemaRef ds:uri="9dda9bb8-bffa-4230-b77e-81927277cbc3"/>
    <ds:schemaRef ds:uri="eb0d6657-9b5a-448a-87f7-7ac04c7a01b2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7CAADCD-5DBA-4B9A-AF7C-4401EF2240A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36A8A84-89F5-414A-A39A-ED388D738E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0d6657-9b5a-448a-87f7-7ac04c7a01b2"/>
    <ds:schemaRef ds:uri="9dda9bb8-bffa-4230-b77e-81927277cbc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1365</Words>
  <Application>Microsoft Office PowerPoint</Application>
  <PresentationFormat>A3 Paper (297x420 mm)</PresentationFormat>
  <Paragraphs>255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Bell MT</vt:lpstr>
      <vt:lpstr>Calibri</vt:lpstr>
      <vt:lpstr>Calibri Light</vt:lpstr>
      <vt:lpstr>Corda Regular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 Mary's Catholic High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Lee Peachey</dc:creator>
  <cp:lastModifiedBy>Sian Owen</cp:lastModifiedBy>
  <cp:revision>6</cp:revision>
  <cp:lastPrinted>2018-09-02T17:44:52Z</cp:lastPrinted>
  <dcterms:created xsi:type="dcterms:W3CDTF">2018-02-08T08:28:53Z</dcterms:created>
  <dcterms:modified xsi:type="dcterms:W3CDTF">2026-06-10T12:14:23Z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0x010100AABCA5BAC4A1584FB4BDB71C5E257982</vt:lpwstr>
  </property>
  <property fmtid="{D5CDD505-2E9C-101B-9397-08002B2CF9AE}" pid="3" name="MediaServiceImageTags">
    <vt:lpwstr/>
  </property>
</Properties>
</file>